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68" r:id="rId4"/>
    <p:sldId id="272" r:id="rId5"/>
    <p:sldId id="281" r:id="rId6"/>
    <p:sldId id="274" r:id="rId7"/>
    <p:sldId id="276" r:id="rId8"/>
    <p:sldId id="277" r:id="rId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28" autoAdjust="0"/>
    <p:restoredTop sz="86434" autoAdjust="0"/>
  </p:normalViewPr>
  <p:slideViewPr>
    <p:cSldViewPr snapToGrid="0">
      <p:cViewPr varScale="1">
        <p:scale>
          <a:sx n="108" d="100"/>
          <a:sy n="108" d="100"/>
        </p:scale>
        <p:origin x="7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35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7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10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1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9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57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92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2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2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91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5732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71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9523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48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82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81622-BA35-4876-9F9A-15308CC7D23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5A71602-DDF6-48C6-A31C-23260BE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3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1E8D9-4CC6-6BE2-746B-AD6F8397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99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Municipal de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Financas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Outubro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2025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F1CB8-E1CB-1C06-900F-DA6220B69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202" y="1361584"/>
            <a:ext cx="10655595" cy="57361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Diploma Ministerial No. 85/2023 de 29 de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Dezembro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art. 10 - art, 12,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atribui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Programação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no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Execução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Orcamento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Prestação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Contas no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Arrecadação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Receitas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Estado. </a:t>
            </a:r>
          </a:p>
          <a:p>
            <a:pPr marL="0" indent="0" algn="ctr">
              <a:buNone/>
            </a:pP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Orcamento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(2024  e 2025)</a:t>
            </a:r>
          </a:p>
          <a:p>
            <a:pPr marL="0" indent="0">
              <a:buNone/>
            </a:pPr>
            <a:endParaRPr lang="en-US" i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F93D03A-04CB-4D73-1FF0-D0C90F205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870863"/>
              </p:ext>
            </p:extLst>
          </p:nvPr>
        </p:nvGraphicFramePr>
        <p:xfrm>
          <a:off x="1686757" y="2980111"/>
          <a:ext cx="8080745" cy="33598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7593">
                  <a:extLst>
                    <a:ext uri="{9D8B030D-6E8A-4147-A177-3AD203B41FA5}">
                      <a16:colId xmlns:a16="http://schemas.microsoft.com/office/drawing/2014/main" val="334052044"/>
                    </a:ext>
                  </a:extLst>
                </a:gridCol>
                <a:gridCol w="1164790">
                  <a:extLst>
                    <a:ext uri="{9D8B030D-6E8A-4147-A177-3AD203B41FA5}">
                      <a16:colId xmlns:a16="http://schemas.microsoft.com/office/drawing/2014/main" val="3836426415"/>
                    </a:ext>
                  </a:extLst>
                </a:gridCol>
                <a:gridCol w="2475183">
                  <a:extLst>
                    <a:ext uri="{9D8B030D-6E8A-4147-A177-3AD203B41FA5}">
                      <a16:colId xmlns:a16="http://schemas.microsoft.com/office/drawing/2014/main" val="1390472104"/>
                    </a:ext>
                  </a:extLst>
                </a:gridCol>
                <a:gridCol w="1237593">
                  <a:extLst>
                    <a:ext uri="{9D8B030D-6E8A-4147-A177-3AD203B41FA5}">
                      <a16:colId xmlns:a16="http://schemas.microsoft.com/office/drawing/2014/main" val="2447411909"/>
                    </a:ext>
                  </a:extLst>
                </a:gridCol>
                <a:gridCol w="1383189">
                  <a:extLst>
                    <a:ext uri="{9D8B030D-6E8A-4147-A177-3AD203B41FA5}">
                      <a16:colId xmlns:a16="http://schemas.microsoft.com/office/drawing/2014/main" val="2777540267"/>
                    </a:ext>
                  </a:extLst>
                </a:gridCol>
                <a:gridCol w="582397">
                  <a:extLst>
                    <a:ext uri="{9D8B030D-6E8A-4147-A177-3AD203B41FA5}">
                      <a16:colId xmlns:a16="http://schemas.microsoft.com/office/drawing/2014/main" val="1891668371"/>
                    </a:ext>
                  </a:extLst>
                </a:gridCol>
              </a:tblGrid>
              <a:tr h="81439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Tinan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Alocacao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Gastos + Oblig + Comit.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persentagem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Balanso 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7801972"/>
                  </a:ext>
                </a:extLst>
              </a:tr>
              <a:tr h="81439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$ 6.808.247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$ 6.011.709,91 </a:t>
                      </a:r>
                    </a:p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gasto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final)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88%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$ 796.537,09   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1210158"/>
                  </a:ext>
                </a:extLst>
              </a:tr>
              <a:tr h="81439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$ 7.534,700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$ 5.810.239,78;    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77%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$ 1.724.460,22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2635684"/>
                  </a:ext>
                </a:extLst>
              </a:tr>
              <a:tr h="91670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$ 14.342.947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$ 11.821.949,69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82,42 %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$ 2.520.997,31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038131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166448C-EB63-BBAB-7A33-EBE25C5DD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175" y="3452813"/>
            <a:ext cx="1079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2433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BC951-609F-0651-BD77-2690B56D3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7246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Tabel de </a:t>
            </a:r>
            <a:r>
              <a:rPr lang="en-US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Receitas</a:t>
            </a: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Municipal.</a:t>
            </a:r>
            <a:b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C990E-12F9-911A-C529-7164B9B48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75907"/>
            <a:ext cx="10761921" cy="5582093"/>
          </a:xfrm>
        </p:spPr>
        <p:txBody>
          <a:bodyPr>
            <a:normAutofit/>
          </a:bodyPr>
          <a:lstStyle/>
          <a:p>
            <a:pPr algn="ctr"/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DC88C3-99F0-E81F-7A42-5D290A97C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963365"/>
              </p:ext>
            </p:extLst>
          </p:nvPr>
        </p:nvGraphicFramePr>
        <p:xfrm>
          <a:off x="838199" y="2210538"/>
          <a:ext cx="9292855" cy="3026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5933">
                  <a:extLst>
                    <a:ext uri="{9D8B030D-6E8A-4147-A177-3AD203B41FA5}">
                      <a16:colId xmlns:a16="http://schemas.microsoft.com/office/drawing/2014/main" val="3328444789"/>
                    </a:ext>
                  </a:extLst>
                </a:gridCol>
                <a:gridCol w="1376039">
                  <a:extLst>
                    <a:ext uri="{9D8B030D-6E8A-4147-A177-3AD203B41FA5}">
                      <a16:colId xmlns:a16="http://schemas.microsoft.com/office/drawing/2014/main" val="1733478568"/>
                    </a:ext>
                  </a:extLst>
                </a:gridCol>
                <a:gridCol w="1686757">
                  <a:extLst>
                    <a:ext uri="{9D8B030D-6E8A-4147-A177-3AD203B41FA5}">
                      <a16:colId xmlns:a16="http://schemas.microsoft.com/office/drawing/2014/main" val="759826390"/>
                    </a:ext>
                  </a:extLst>
                </a:gridCol>
                <a:gridCol w="1899822">
                  <a:extLst>
                    <a:ext uri="{9D8B030D-6E8A-4147-A177-3AD203B41FA5}">
                      <a16:colId xmlns:a16="http://schemas.microsoft.com/office/drawing/2014/main" val="3306954473"/>
                    </a:ext>
                  </a:extLst>
                </a:gridCol>
                <a:gridCol w="1404304">
                  <a:extLst>
                    <a:ext uri="{9D8B030D-6E8A-4147-A177-3AD203B41FA5}">
                      <a16:colId xmlns:a16="http://schemas.microsoft.com/office/drawing/2014/main" val="2787093664"/>
                    </a:ext>
                  </a:extLst>
                </a:gridCol>
              </a:tblGrid>
              <a:tr h="46615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Designacao de Receitas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    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 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Multa e Penalidade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0167876"/>
                  </a:ext>
                </a:extLst>
              </a:tr>
              <a:tr h="191496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CD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Salario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Multa e Penalidade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</a:t>
                      </a: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Declaracao de Bens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-- $925</a:t>
                      </a:r>
                    </a:p>
                    <a:p>
                      <a:pPr marL="0" marR="0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Bid document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----$1.680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Coima animal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----$</a:t>
                      </a:r>
                      <a:r>
                        <a:rPr lang="en-GB" sz="1400" dirty="0"/>
                        <a:t>245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d. </a:t>
                      </a:r>
                      <a:r>
                        <a:rPr lang="en-US" sz="1400" kern="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Publicidade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----$5.556,89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$1.553,47</a:t>
                      </a: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$23.895,38</a:t>
                      </a:r>
                    </a:p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$8.406,89</a:t>
                      </a: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2651113"/>
                  </a:ext>
                </a:extLst>
              </a:tr>
              <a:tr h="46615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$1.553,47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$23.895,38</a:t>
                      </a:r>
                      <a:endParaRPr lang="en-US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$8.406,89</a:t>
                      </a: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$33.855,74</a:t>
                      </a:r>
                      <a:endParaRPr lang="en-US" sz="14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713767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BC33221-841E-D985-D047-885501FDC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75" y="2995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63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CBD6E-56ED-7D69-0A09-3711A858B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389" y="0"/>
            <a:ext cx="10515600" cy="135435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Servicos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Municipal  RH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Diploma Ministerial No. 85/2023 de 29 de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Dezembro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art. 7 - art, 9, </a:t>
            </a:r>
            <a:b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atribui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Expediente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geral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Gestão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documental e RH,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Informatico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Cordenação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sistemas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comunicação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Arquivo</a:t>
            </a:r>
            <a:r>
              <a:rPr lang="en-US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Protocolo</a:t>
            </a:r>
            <a:r>
              <a:rPr lang="en-US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OUTUBRO 2025</a:t>
            </a:r>
            <a:br>
              <a:rPr lang="en-US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en-US" sz="4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4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Trabalho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6376820-ABBA-FF59-A7AD-6B86AC9DDF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953309"/>
              </p:ext>
            </p:extLst>
          </p:nvPr>
        </p:nvGraphicFramePr>
        <p:xfrm>
          <a:off x="889478" y="1514158"/>
          <a:ext cx="9835121" cy="4848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302">
                  <a:extLst>
                    <a:ext uri="{9D8B030D-6E8A-4147-A177-3AD203B41FA5}">
                      <a16:colId xmlns:a16="http://schemas.microsoft.com/office/drawing/2014/main" val="416197349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369445735"/>
                    </a:ext>
                  </a:extLst>
                </a:gridCol>
                <a:gridCol w="378987">
                  <a:extLst>
                    <a:ext uri="{9D8B030D-6E8A-4147-A177-3AD203B41FA5}">
                      <a16:colId xmlns:a16="http://schemas.microsoft.com/office/drawing/2014/main" val="2534189732"/>
                    </a:ext>
                  </a:extLst>
                </a:gridCol>
                <a:gridCol w="310564">
                  <a:extLst>
                    <a:ext uri="{9D8B030D-6E8A-4147-A177-3AD203B41FA5}">
                      <a16:colId xmlns:a16="http://schemas.microsoft.com/office/drawing/2014/main" val="3415307864"/>
                    </a:ext>
                  </a:extLst>
                </a:gridCol>
                <a:gridCol w="434789">
                  <a:extLst>
                    <a:ext uri="{9D8B030D-6E8A-4147-A177-3AD203B41FA5}">
                      <a16:colId xmlns:a16="http://schemas.microsoft.com/office/drawing/2014/main" val="4046251191"/>
                    </a:ext>
                  </a:extLst>
                </a:gridCol>
                <a:gridCol w="496903">
                  <a:extLst>
                    <a:ext uri="{9D8B030D-6E8A-4147-A177-3AD203B41FA5}">
                      <a16:colId xmlns:a16="http://schemas.microsoft.com/office/drawing/2014/main" val="1904292121"/>
                    </a:ext>
                  </a:extLst>
                </a:gridCol>
                <a:gridCol w="434789">
                  <a:extLst>
                    <a:ext uri="{9D8B030D-6E8A-4147-A177-3AD203B41FA5}">
                      <a16:colId xmlns:a16="http://schemas.microsoft.com/office/drawing/2014/main" val="2752798075"/>
                    </a:ext>
                  </a:extLst>
                </a:gridCol>
                <a:gridCol w="434789">
                  <a:extLst>
                    <a:ext uri="{9D8B030D-6E8A-4147-A177-3AD203B41FA5}">
                      <a16:colId xmlns:a16="http://schemas.microsoft.com/office/drawing/2014/main" val="3577178080"/>
                    </a:ext>
                  </a:extLst>
                </a:gridCol>
                <a:gridCol w="434789">
                  <a:extLst>
                    <a:ext uri="{9D8B030D-6E8A-4147-A177-3AD203B41FA5}">
                      <a16:colId xmlns:a16="http://schemas.microsoft.com/office/drawing/2014/main" val="8526635"/>
                    </a:ext>
                  </a:extLst>
                </a:gridCol>
                <a:gridCol w="434789">
                  <a:extLst>
                    <a:ext uri="{9D8B030D-6E8A-4147-A177-3AD203B41FA5}">
                      <a16:colId xmlns:a16="http://schemas.microsoft.com/office/drawing/2014/main" val="666675914"/>
                    </a:ext>
                  </a:extLst>
                </a:gridCol>
                <a:gridCol w="372677">
                  <a:extLst>
                    <a:ext uri="{9D8B030D-6E8A-4147-A177-3AD203B41FA5}">
                      <a16:colId xmlns:a16="http://schemas.microsoft.com/office/drawing/2014/main" val="2863729760"/>
                    </a:ext>
                  </a:extLst>
                </a:gridCol>
                <a:gridCol w="424254">
                  <a:extLst>
                    <a:ext uri="{9D8B030D-6E8A-4147-A177-3AD203B41FA5}">
                      <a16:colId xmlns:a16="http://schemas.microsoft.com/office/drawing/2014/main" val="3627230408"/>
                    </a:ext>
                  </a:extLst>
                </a:gridCol>
                <a:gridCol w="383212">
                  <a:extLst>
                    <a:ext uri="{9D8B030D-6E8A-4147-A177-3AD203B41FA5}">
                      <a16:colId xmlns:a16="http://schemas.microsoft.com/office/drawing/2014/main" val="1456420997"/>
                    </a:ext>
                  </a:extLst>
                </a:gridCol>
                <a:gridCol w="520556">
                  <a:extLst>
                    <a:ext uri="{9D8B030D-6E8A-4147-A177-3AD203B41FA5}">
                      <a16:colId xmlns:a16="http://schemas.microsoft.com/office/drawing/2014/main" val="928700854"/>
                    </a:ext>
                  </a:extLst>
                </a:gridCol>
                <a:gridCol w="286910">
                  <a:extLst>
                    <a:ext uri="{9D8B030D-6E8A-4147-A177-3AD203B41FA5}">
                      <a16:colId xmlns:a16="http://schemas.microsoft.com/office/drawing/2014/main" val="382002889"/>
                    </a:ext>
                  </a:extLst>
                </a:gridCol>
                <a:gridCol w="372677">
                  <a:extLst>
                    <a:ext uri="{9D8B030D-6E8A-4147-A177-3AD203B41FA5}">
                      <a16:colId xmlns:a16="http://schemas.microsoft.com/office/drawing/2014/main" val="4091487121"/>
                    </a:ext>
                  </a:extLst>
                </a:gridCol>
                <a:gridCol w="445142">
                  <a:extLst>
                    <a:ext uri="{9D8B030D-6E8A-4147-A177-3AD203B41FA5}">
                      <a16:colId xmlns:a16="http://schemas.microsoft.com/office/drawing/2014/main" val="555415584"/>
                    </a:ext>
                  </a:extLst>
                </a:gridCol>
                <a:gridCol w="486550">
                  <a:extLst>
                    <a:ext uri="{9D8B030D-6E8A-4147-A177-3AD203B41FA5}">
                      <a16:colId xmlns:a16="http://schemas.microsoft.com/office/drawing/2014/main" val="121214343"/>
                    </a:ext>
                  </a:extLst>
                </a:gridCol>
                <a:gridCol w="538310">
                  <a:extLst>
                    <a:ext uri="{9D8B030D-6E8A-4147-A177-3AD203B41FA5}">
                      <a16:colId xmlns:a16="http://schemas.microsoft.com/office/drawing/2014/main" val="2581041259"/>
                    </a:ext>
                  </a:extLst>
                </a:gridCol>
                <a:gridCol w="517606">
                  <a:extLst>
                    <a:ext uri="{9D8B030D-6E8A-4147-A177-3AD203B41FA5}">
                      <a16:colId xmlns:a16="http://schemas.microsoft.com/office/drawing/2014/main" val="4176177930"/>
                    </a:ext>
                  </a:extLst>
                </a:gridCol>
                <a:gridCol w="610776">
                  <a:extLst>
                    <a:ext uri="{9D8B030D-6E8A-4147-A177-3AD203B41FA5}">
                      <a16:colId xmlns:a16="http://schemas.microsoft.com/office/drawing/2014/main" val="2969820685"/>
                    </a:ext>
                  </a:extLst>
                </a:gridCol>
                <a:gridCol w="633550">
                  <a:extLst>
                    <a:ext uri="{9D8B030D-6E8A-4147-A177-3AD203B41FA5}">
                      <a16:colId xmlns:a16="http://schemas.microsoft.com/office/drawing/2014/main" val="3080584125"/>
                    </a:ext>
                  </a:extLst>
                </a:gridCol>
              </a:tblGrid>
              <a:tr h="1008096">
                <a:tc gridSpan="4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Funcionário Público permanente 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Agente Adm. Pública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Contratados Casuais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Reforma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Doença prolongada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Falecidos em 2025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Transferidos de outros Municípios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Destacados de outros Ministérios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Destacados para outros  Ministérios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510449"/>
                  </a:ext>
                </a:extLst>
              </a:tr>
              <a:tr h="806477"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Regime Geral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Regime Especial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Contrato à Tempo certo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54951"/>
                  </a:ext>
                </a:extLst>
              </a:tr>
              <a:tr h="398550"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12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832741"/>
                  </a:ext>
                </a:extLst>
              </a:tr>
              <a:tr h="333534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8814349"/>
                  </a:ext>
                </a:extLst>
              </a:tr>
              <a:tr h="80048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18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655875"/>
                  </a:ext>
                </a:extLst>
              </a:tr>
              <a:tr h="533654"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 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259 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10108902"/>
                  </a:ext>
                </a:extLst>
              </a:tr>
              <a:tr h="483622">
                <a:tc gridSpan="2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1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  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  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135443"/>
                  </a:ext>
                </a:extLst>
              </a:tr>
              <a:tr h="483622">
                <a:tc gridSpan="10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  --- 653 ps 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445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64829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D5E31-BA00-C0AC-AF51-CA15B821E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-207034"/>
            <a:ext cx="10529382" cy="8367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			</a:t>
            </a:r>
            <a:r>
              <a:rPr lang="id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TABELA   STAFFING  PROFILE MUNICÍPIO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C20C524-1A47-68BD-AFE4-82D3A6EDBA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9222730"/>
              </p:ext>
            </p:extLst>
          </p:nvPr>
        </p:nvGraphicFramePr>
        <p:xfrm>
          <a:off x="677334" y="801786"/>
          <a:ext cx="9852456" cy="52544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8092">
                  <a:extLst>
                    <a:ext uri="{9D8B030D-6E8A-4147-A177-3AD203B41FA5}">
                      <a16:colId xmlns:a16="http://schemas.microsoft.com/office/drawing/2014/main" val="591812066"/>
                    </a:ext>
                  </a:extLst>
                </a:gridCol>
                <a:gridCol w="1027487">
                  <a:extLst>
                    <a:ext uri="{9D8B030D-6E8A-4147-A177-3AD203B41FA5}">
                      <a16:colId xmlns:a16="http://schemas.microsoft.com/office/drawing/2014/main" val="208017076"/>
                    </a:ext>
                  </a:extLst>
                </a:gridCol>
                <a:gridCol w="1027487">
                  <a:extLst>
                    <a:ext uri="{9D8B030D-6E8A-4147-A177-3AD203B41FA5}">
                      <a16:colId xmlns:a16="http://schemas.microsoft.com/office/drawing/2014/main" val="3651673716"/>
                    </a:ext>
                  </a:extLst>
                </a:gridCol>
                <a:gridCol w="967046">
                  <a:extLst>
                    <a:ext uri="{9D8B030D-6E8A-4147-A177-3AD203B41FA5}">
                      <a16:colId xmlns:a16="http://schemas.microsoft.com/office/drawing/2014/main" val="3693084086"/>
                    </a:ext>
                  </a:extLst>
                </a:gridCol>
                <a:gridCol w="967046">
                  <a:extLst>
                    <a:ext uri="{9D8B030D-6E8A-4147-A177-3AD203B41FA5}">
                      <a16:colId xmlns:a16="http://schemas.microsoft.com/office/drawing/2014/main" val="1206839088"/>
                    </a:ext>
                  </a:extLst>
                </a:gridCol>
                <a:gridCol w="906606">
                  <a:extLst>
                    <a:ext uri="{9D8B030D-6E8A-4147-A177-3AD203B41FA5}">
                      <a16:colId xmlns:a16="http://schemas.microsoft.com/office/drawing/2014/main" val="360542354"/>
                    </a:ext>
                  </a:extLst>
                </a:gridCol>
                <a:gridCol w="785726">
                  <a:extLst>
                    <a:ext uri="{9D8B030D-6E8A-4147-A177-3AD203B41FA5}">
                      <a16:colId xmlns:a16="http://schemas.microsoft.com/office/drawing/2014/main" val="2636007312"/>
                    </a:ext>
                  </a:extLst>
                </a:gridCol>
                <a:gridCol w="725284">
                  <a:extLst>
                    <a:ext uri="{9D8B030D-6E8A-4147-A177-3AD203B41FA5}">
                      <a16:colId xmlns:a16="http://schemas.microsoft.com/office/drawing/2014/main" val="1471891178"/>
                    </a:ext>
                  </a:extLst>
                </a:gridCol>
                <a:gridCol w="664844">
                  <a:extLst>
                    <a:ext uri="{9D8B030D-6E8A-4147-A177-3AD203B41FA5}">
                      <a16:colId xmlns:a16="http://schemas.microsoft.com/office/drawing/2014/main" val="679915501"/>
                    </a:ext>
                  </a:extLst>
                </a:gridCol>
                <a:gridCol w="606419">
                  <a:extLst>
                    <a:ext uri="{9D8B030D-6E8A-4147-A177-3AD203B41FA5}">
                      <a16:colId xmlns:a16="http://schemas.microsoft.com/office/drawing/2014/main" val="3157407899"/>
                    </a:ext>
                  </a:extLst>
                </a:gridCol>
                <a:gridCol w="606419">
                  <a:extLst>
                    <a:ext uri="{9D8B030D-6E8A-4147-A177-3AD203B41FA5}">
                      <a16:colId xmlns:a16="http://schemas.microsoft.com/office/drawing/2014/main" val="3596125482"/>
                    </a:ext>
                  </a:extLst>
                </a:gridCol>
              </a:tblGrid>
              <a:tr h="376747">
                <a:tc row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Força de Trabalho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8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Categoria / Grau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1052107"/>
                  </a:ext>
                </a:extLst>
              </a:tr>
              <a:tr h="418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   (A)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   (B)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   (C)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   (D)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   (E)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   (F)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   (G)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 Grau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01638791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Escalão 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9864519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Escalão 2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7497729"/>
                  </a:ext>
                </a:extLst>
              </a:tr>
              <a:tr h="274951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Escalão 3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4108733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Escalão 4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426574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Escalão 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4173915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Escalão 6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7161682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Escalão 7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7372044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Escalão 8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9318413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Regime Especial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2989150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Agente A. Pública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2268138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Casuais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7904619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8692102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 I</a:t>
                      </a:r>
                      <a:endParaRPr lang="en-US" sz="12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en-US" sz="12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2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636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9197589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PAM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0474345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Secretario Municipal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6764328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Diretor Municipal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657224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Chefe Dep.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9079408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Chefe Secção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8587793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Lateral Entry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4453311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Vaga Prevista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4839211"/>
                  </a:ext>
                </a:extLst>
              </a:tr>
              <a:tr h="20921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 II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id-ID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943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593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9378-0E37-4502-E09E-5F641C7A6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Tabela</a:t>
            </a:r>
            <a:r>
              <a:rPr lang="en-US" dirty="0"/>
              <a:t> de </a:t>
            </a:r>
            <a:r>
              <a:rPr lang="en-US" dirty="0" err="1"/>
              <a:t>Habilitacao</a:t>
            </a:r>
            <a:r>
              <a:rPr lang="en-US" dirty="0"/>
              <a:t> Literaria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19CBD6-1146-B201-C9FA-54F50D8E18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145714"/>
              </p:ext>
            </p:extLst>
          </p:nvPr>
        </p:nvGraphicFramePr>
        <p:xfrm>
          <a:off x="677334" y="1366520"/>
          <a:ext cx="8601142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9294">
                  <a:extLst>
                    <a:ext uri="{9D8B030D-6E8A-4147-A177-3AD203B41FA5}">
                      <a16:colId xmlns:a16="http://schemas.microsoft.com/office/drawing/2014/main" val="3297606114"/>
                    </a:ext>
                  </a:extLst>
                </a:gridCol>
                <a:gridCol w="1578633">
                  <a:extLst>
                    <a:ext uri="{9D8B030D-6E8A-4147-A177-3AD203B41FA5}">
                      <a16:colId xmlns:a16="http://schemas.microsoft.com/office/drawing/2014/main" val="2975420995"/>
                    </a:ext>
                  </a:extLst>
                </a:gridCol>
                <a:gridCol w="2018753">
                  <a:extLst>
                    <a:ext uri="{9D8B030D-6E8A-4147-A177-3AD203B41FA5}">
                      <a16:colId xmlns:a16="http://schemas.microsoft.com/office/drawing/2014/main" val="2935792541"/>
                    </a:ext>
                  </a:extLst>
                </a:gridCol>
                <a:gridCol w="974785">
                  <a:extLst>
                    <a:ext uri="{9D8B030D-6E8A-4147-A177-3AD203B41FA5}">
                      <a16:colId xmlns:a16="http://schemas.microsoft.com/office/drawing/2014/main" val="3946163566"/>
                    </a:ext>
                  </a:extLst>
                </a:gridCol>
                <a:gridCol w="1199677">
                  <a:extLst>
                    <a:ext uri="{9D8B030D-6E8A-4147-A177-3AD203B41FA5}">
                      <a16:colId xmlns:a16="http://schemas.microsoft.com/office/drawing/2014/main" val="1566429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Designacao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Permanente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Agen. A. Publica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1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 err="1"/>
                        <a:t>Magestrado</a:t>
                      </a:r>
                      <a:endParaRPr lang="en-US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err="1"/>
                        <a:t>Licenciatura</a:t>
                      </a:r>
                      <a:endParaRPr lang="en-US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Diploma IV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Diploma III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Diploma II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Diploma 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Ensino </a:t>
                      </a:r>
                      <a:r>
                        <a:rPr lang="en-US" dirty="0" err="1"/>
                        <a:t>Potugues</a:t>
                      </a:r>
                      <a:endParaRPr lang="en-US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Ensino </a:t>
                      </a:r>
                      <a:r>
                        <a:rPr lang="en-US" dirty="0" err="1"/>
                        <a:t>Secundario</a:t>
                      </a:r>
                      <a:endParaRPr lang="en-US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Pre-</a:t>
                      </a:r>
                      <a:r>
                        <a:rPr lang="en-US" dirty="0" err="1"/>
                        <a:t>Secundaria</a:t>
                      </a:r>
                      <a:endParaRPr lang="en-US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Primaria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err="1"/>
                        <a:t>Analfabeto</a:t>
                      </a:r>
                      <a:endParaRPr lang="en-US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Outros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  <a:p>
                      <a:pPr algn="ctr"/>
                      <a:r>
                        <a:rPr lang="en-US" dirty="0"/>
                        <a:t>56</a:t>
                      </a:r>
                    </a:p>
                    <a:p>
                      <a:pPr algn="ctr"/>
                      <a:r>
                        <a:rPr lang="en-US" dirty="0"/>
                        <a:t>10</a:t>
                      </a:r>
                    </a:p>
                    <a:p>
                      <a:pPr algn="ctr"/>
                      <a:r>
                        <a:rPr lang="en-US" dirty="0"/>
                        <a:t>3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1</a:t>
                      </a:r>
                    </a:p>
                    <a:p>
                      <a:pPr algn="ctr"/>
                      <a:r>
                        <a:rPr lang="en-US" dirty="0"/>
                        <a:t>127</a:t>
                      </a:r>
                    </a:p>
                    <a:p>
                      <a:pPr algn="ctr"/>
                      <a:r>
                        <a:rPr lang="en-US" dirty="0"/>
                        <a:t>12</a:t>
                      </a:r>
                    </a:p>
                    <a:p>
                      <a:pPr algn="ctr"/>
                      <a:r>
                        <a:rPr lang="en-US" dirty="0"/>
                        <a:t>15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65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3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73</a:t>
                      </a:r>
                    </a:p>
                    <a:p>
                      <a:pPr algn="ctr"/>
                      <a:r>
                        <a:rPr lang="en-US" dirty="0"/>
                        <a:t>1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69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2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172</a:t>
                      </a:r>
                    </a:p>
                    <a:p>
                      <a:pPr algn="ctr"/>
                      <a:r>
                        <a:rPr lang="en-US" dirty="0"/>
                        <a:t>8</a:t>
                      </a:r>
                    </a:p>
                    <a:p>
                      <a:pPr algn="ctr"/>
                      <a:r>
                        <a:rPr lang="en-US" dirty="0"/>
                        <a:t>5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  <a:p>
                      <a:pPr algn="ctr"/>
                      <a:r>
                        <a:rPr lang="en-US" dirty="0"/>
                        <a:t>190</a:t>
                      </a:r>
                    </a:p>
                    <a:p>
                      <a:pPr algn="ctr"/>
                      <a:r>
                        <a:rPr lang="en-US" dirty="0"/>
                        <a:t>10</a:t>
                      </a:r>
                    </a:p>
                    <a:p>
                      <a:pPr algn="ctr"/>
                      <a:r>
                        <a:rPr lang="en-US" dirty="0"/>
                        <a:t>8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1</a:t>
                      </a:r>
                    </a:p>
                    <a:p>
                      <a:pPr algn="ctr"/>
                      <a:r>
                        <a:rPr lang="en-US" dirty="0"/>
                        <a:t>372</a:t>
                      </a:r>
                    </a:p>
                    <a:p>
                      <a:pPr algn="ctr"/>
                      <a:r>
                        <a:rPr lang="en-US" dirty="0"/>
                        <a:t>21</a:t>
                      </a:r>
                    </a:p>
                    <a:p>
                      <a:pPr algn="ctr"/>
                      <a:r>
                        <a:rPr lang="en-US" dirty="0"/>
                        <a:t>20</a:t>
                      </a:r>
                    </a:p>
                    <a:p>
                      <a:pPr algn="ctr"/>
                      <a:r>
                        <a:rPr lang="en-US" dirty="0"/>
                        <a:t>-</a:t>
                      </a:r>
                    </a:p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1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529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580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43356-D6D9-4FA4-DAE0-3C778C0CE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05" y="37182"/>
            <a:ext cx="10515600" cy="89447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Municipal Patrimonio e Logistica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Diploma Ministerial No. 85/2023 de 29 de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Dezembro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art. 13 – art. 15,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atribui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Gestão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Patrimonio e Logistica.</a:t>
            </a:r>
            <a:b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9165933"/>
              </p:ext>
            </p:extLst>
          </p:nvPr>
        </p:nvGraphicFramePr>
        <p:xfrm>
          <a:off x="945871" y="931654"/>
          <a:ext cx="10472786" cy="5533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788">
                  <a:extLst>
                    <a:ext uri="{9D8B030D-6E8A-4147-A177-3AD203B41FA5}">
                      <a16:colId xmlns:a16="http://schemas.microsoft.com/office/drawing/2014/main" val="115596650"/>
                    </a:ext>
                  </a:extLst>
                </a:gridCol>
                <a:gridCol w="4435815">
                  <a:extLst>
                    <a:ext uri="{9D8B030D-6E8A-4147-A177-3AD203B41FA5}">
                      <a16:colId xmlns:a16="http://schemas.microsoft.com/office/drawing/2014/main" val="3056953983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2787353923"/>
                    </a:ext>
                  </a:extLst>
                </a:gridCol>
                <a:gridCol w="2428735">
                  <a:extLst>
                    <a:ext uri="{9D8B030D-6E8A-4147-A177-3AD203B41FA5}">
                      <a16:colId xmlns:a16="http://schemas.microsoft.com/office/drawing/2014/main" val="2345555231"/>
                    </a:ext>
                  </a:extLst>
                </a:gridCol>
                <a:gridCol w="2292915">
                  <a:extLst>
                    <a:ext uri="{9D8B030D-6E8A-4147-A177-3AD203B41FA5}">
                      <a16:colId xmlns:a16="http://schemas.microsoft.com/office/drawing/2014/main" val="3620613536"/>
                    </a:ext>
                  </a:extLst>
                </a:gridCol>
              </a:tblGrid>
              <a:tr h="337237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DADUS PATRIMONIO ESTADO NE'EBE MAK PERTENSE IHA AUTORIDADE MUNICIPIO MANATUTO 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083042"/>
                  </a:ext>
                </a:extLst>
              </a:tr>
              <a:tr h="2011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US" sz="1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PATRIMONIO ESTADO </a:t>
                      </a:r>
                      <a:endParaRPr lang="en-US" sz="1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en-US" sz="1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 CONDIÇÕES</a:t>
                      </a:r>
                      <a:endParaRPr lang="en-US" sz="1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 CONDIÇÕES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3523031472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Passenger Vehicles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3774227074"/>
                  </a:ext>
                </a:extLst>
              </a:tr>
              <a:tr h="1963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Cargo Vehicles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333206463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Agricultural Vehicles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4220471395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Industrial Vehicles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51322829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Ambulance/ Funeral Vehicle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982325427"/>
                  </a:ext>
                </a:extLst>
              </a:tr>
              <a:tr h="1963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Motor Cycles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232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813370752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Office Furniture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765552458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Air-conditioners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1958746009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Fridges and Freezers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582442878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 Dispensers and Filters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186941211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 AIO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561707322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Laptop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954299007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CPU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1829061286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Monitor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323634188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Projector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3762683610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Printer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3851727357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974355472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Televisions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184081071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Copy Machine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754087472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Cameras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776462388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Mobile Phone and Land Line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947079166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EDP Equipment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2649462515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Musical Instruments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551330196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 Equipment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1005178963"/>
                  </a:ext>
                </a:extLst>
              </a:tr>
              <a:tr h="195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Machinery &amp; Equipment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09" marR="45209" marT="0" marB="0" anchor="ctr"/>
                </a:tc>
                <a:extLst>
                  <a:ext uri="{0D108BD9-81ED-4DB2-BD59-A6C34878D82A}">
                    <a16:rowId xmlns:a16="http://schemas.microsoft.com/office/drawing/2014/main" val="700600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32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943" y="13235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Distribuicão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Bens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Moveis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2800694"/>
              </p:ext>
            </p:extLst>
          </p:nvPr>
        </p:nvGraphicFramePr>
        <p:xfrm>
          <a:off x="244549" y="1573619"/>
          <a:ext cx="9537404" cy="4816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9255">
                  <a:extLst>
                    <a:ext uri="{9D8B030D-6E8A-4147-A177-3AD203B41FA5}">
                      <a16:colId xmlns:a16="http://schemas.microsoft.com/office/drawing/2014/main" val="4271075348"/>
                    </a:ext>
                  </a:extLst>
                </a:gridCol>
                <a:gridCol w="1906438">
                  <a:extLst>
                    <a:ext uri="{9D8B030D-6E8A-4147-A177-3AD203B41FA5}">
                      <a16:colId xmlns:a16="http://schemas.microsoft.com/office/drawing/2014/main" val="2161362980"/>
                    </a:ext>
                  </a:extLst>
                </a:gridCol>
                <a:gridCol w="1820173">
                  <a:extLst>
                    <a:ext uri="{9D8B030D-6E8A-4147-A177-3AD203B41FA5}">
                      <a16:colId xmlns:a16="http://schemas.microsoft.com/office/drawing/2014/main" val="782613126"/>
                    </a:ext>
                  </a:extLst>
                </a:gridCol>
                <a:gridCol w="1854679">
                  <a:extLst>
                    <a:ext uri="{9D8B030D-6E8A-4147-A177-3AD203B41FA5}">
                      <a16:colId xmlns:a16="http://schemas.microsoft.com/office/drawing/2014/main" val="4241522170"/>
                    </a:ext>
                  </a:extLst>
                </a:gridCol>
                <a:gridCol w="1586859">
                  <a:extLst>
                    <a:ext uri="{9D8B030D-6E8A-4147-A177-3AD203B41FA5}">
                      <a16:colId xmlns:a16="http://schemas.microsoft.com/office/drawing/2014/main" val="1462025980"/>
                    </a:ext>
                  </a:extLst>
                </a:gridCol>
              </a:tblGrid>
              <a:tr h="497274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Designação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Atribuição</a:t>
                      </a:r>
                      <a:r>
                        <a:rPr lang="en-US" sz="1600" b="1" dirty="0">
                          <a:effectLst/>
                        </a:rPr>
                        <a:t> para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Obs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5947967"/>
                  </a:ext>
                </a:extLst>
              </a:tr>
              <a:tr h="782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Individualidade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sua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competência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Direção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Serviço Municipal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Consentrado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Património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Logística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689105"/>
                  </a:ext>
                </a:extLst>
              </a:tr>
              <a:tr h="310577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Carros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Motorizadas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Máquinas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-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Gerador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-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Computador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-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Impressora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-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Máquina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Foto-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Cópia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dirty="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 (</a:t>
                      </a:r>
                      <a:r>
                        <a:rPr lang="en-ID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mau</a:t>
                      </a:r>
                      <a:r>
                        <a:rPr lang="en-ID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estado</a:t>
                      </a:r>
                      <a:r>
                        <a:rPr lang="en-ID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mau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estado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9022963"/>
                  </a:ext>
                </a:extLst>
              </a:tr>
              <a:tr h="43135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4808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19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2245" y="270761"/>
            <a:ext cx="8596668" cy="98099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Tabela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Abatemento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carga 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Manutencao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669028"/>
              </p:ext>
            </p:extLst>
          </p:nvPr>
        </p:nvGraphicFramePr>
        <p:xfrm>
          <a:off x="804231" y="1358284"/>
          <a:ext cx="10069417" cy="43234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495">
                  <a:extLst>
                    <a:ext uri="{9D8B030D-6E8A-4147-A177-3AD203B41FA5}">
                      <a16:colId xmlns:a16="http://schemas.microsoft.com/office/drawing/2014/main" val="1077775999"/>
                    </a:ext>
                  </a:extLst>
                </a:gridCol>
                <a:gridCol w="1367535">
                  <a:extLst>
                    <a:ext uri="{9D8B030D-6E8A-4147-A177-3AD203B41FA5}">
                      <a16:colId xmlns:a16="http://schemas.microsoft.com/office/drawing/2014/main" val="635747285"/>
                    </a:ext>
                  </a:extLst>
                </a:gridCol>
                <a:gridCol w="1825201">
                  <a:extLst>
                    <a:ext uri="{9D8B030D-6E8A-4147-A177-3AD203B41FA5}">
                      <a16:colId xmlns:a16="http://schemas.microsoft.com/office/drawing/2014/main" val="3203293057"/>
                    </a:ext>
                  </a:extLst>
                </a:gridCol>
                <a:gridCol w="2104151">
                  <a:extLst>
                    <a:ext uri="{9D8B030D-6E8A-4147-A177-3AD203B41FA5}">
                      <a16:colId xmlns:a16="http://schemas.microsoft.com/office/drawing/2014/main" val="3679668464"/>
                    </a:ext>
                  </a:extLst>
                </a:gridCol>
                <a:gridCol w="2743035">
                  <a:extLst>
                    <a:ext uri="{9D8B030D-6E8A-4147-A177-3AD203B41FA5}">
                      <a16:colId xmlns:a16="http://schemas.microsoft.com/office/drawing/2014/main" val="2703394156"/>
                    </a:ext>
                  </a:extLst>
                </a:gridCol>
              </a:tblGrid>
              <a:tr h="1070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Designação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Avariado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Leilão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Danos para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abatemento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carga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Manutencao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7790573"/>
                  </a:ext>
                </a:extLst>
              </a:tr>
              <a:tr h="2636339">
                <a:tc>
                  <a:txBody>
                    <a:bodyPr/>
                    <a:lstStyle/>
                    <a:p>
                      <a:pPr marL="2286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lphaLcPeriod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Carros</a:t>
                      </a:r>
                    </a:p>
                    <a:p>
                      <a:pPr marL="2286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lphaLcPeriod"/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lphaLcPeriod"/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Motorizadas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Máquinas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-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Gerador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-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Computador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-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Impressora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-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Máquina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Foto-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Cópia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lain" startAt="7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(2024)</a:t>
                      </a: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    (2024)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  (2025)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ID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processo</a:t>
                      </a:r>
                      <a:r>
                        <a:rPr lang="en-ID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45  (2025)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lang="en-ID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processo</a:t>
                      </a:r>
                      <a:r>
                        <a:rPr lang="en-ID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 (42 und)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(-)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5060597"/>
                  </a:ext>
                </a:extLst>
              </a:tr>
              <a:tr h="61700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und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und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und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42 und 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319161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5006737" y="-40704"/>
            <a:ext cx="24107538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DANOS, AVARIAS E LEILÃO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1773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1892</TotalTime>
  <Words>1169</Words>
  <Application>Microsoft Office PowerPoint</Application>
  <PresentationFormat>Widescreen</PresentationFormat>
  <Paragraphs>747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Wingdings 3</vt:lpstr>
      <vt:lpstr>Facet</vt:lpstr>
      <vt:lpstr>Servicos Municipal de  Financas Outubro de 2025 </vt:lpstr>
      <vt:lpstr>Tabel de Receitas Municipal.  </vt:lpstr>
      <vt:lpstr> Servicos Municipal  RH Diploma Ministerial No. 85/2023 de 29 de Dezembro art. 7 - art, 9,  atribui area Expediente geral, Gestão documental e RH, Informatico, Cordenação dos sistemas de comunicação, Arquivo e Protocolo.  OUTUBRO 2025          Forca de Trabalho</vt:lpstr>
      <vt:lpstr>   TABELA   STAFFING  PROFILE MUNICÍPIO </vt:lpstr>
      <vt:lpstr>Tabela de Habilitacao Literaria</vt:lpstr>
      <vt:lpstr>Servicos Municipal Patrimonio e Logistica Diploma Ministerial No. 85/2023 de 29 de Dezembro art. 13 – art. 15, atribui area Gestão Patrimonio e Logistica.  </vt:lpstr>
      <vt:lpstr>Distribuicão de Bens Moveis</vt:lpstr>
      <vt:lpstr>  Tabela de Abatemento carga e Manutencao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 Legal </dc:title>
  <dc:creator>rdtl 215</dc:creator>
  <cp:lastModifiedBy>rdtl 215</cp:lastModifiedBy>
  <cp:revision>178</cp:revision>
  <cp:lastPrinted>2025-10-14T02:01:32Z</cp:lastPrinted>
  <dcterms:created xsi:type="dcterms:W3CDTF">2025-10-07T08:09:24Z</dcterms:created>
  <dcterms:modified xsi:type="dcterms:W3CDTF">2025-10-22T02:07:01Z</dcterms:modified>
</cp:coreProperties>
</file>