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9"/>
  </p:notesMasterIdLst>
  <p:sldIdLst>
    <p:sldId id="490" r:id="rId2"/>
    <p:sldId id="481" r:id="rId3"/>
    <p:sldId id="494" r:id="rId4"/>
    <p:sldId id="509" r:id="rId5"/>
    <p:sldId id="498" r:id="rId6"/>
    <p:sldId id="503" r:id="rId7"/>
    <p:sldId id="504" r:id="rId8"/>
    <p:sldId id="474" r:id="rId9"/>
    <p:sldId id="488" r:id="rId10"/>
    <p:sldId id="489" r:id="rId11"/>
    <p:sldId id="525" r:id="rId12"/>
    <p:sldId id="526" r:id="rId13"/>
    <p:sldId id="524" r:id="rId14"/>
    <p:sldId id="521" r:id="rId15"/>
    <p:sldId id="505" r:id="rId16"/>
    <p:sldId id="506" r:id="rId17"/>
    <p:sldId id="507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301" autoAdjust="0"/>
  </p:normalViewPr>
  <p:slideViewPr>
    <p:cSldViewPr snapToGrid="0">
      <p:cViewPr varScale="1">
        <p:scale>
          <a:sx n="104" d="100"/>
          <a:sy n="104" d="100"/>
        </p:scale>
        <p:origin x="87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AD61C3-A416-4036-96F8-6489DACC9BCB}" type="datetimeFigureOut">
              <a:rPr lang="en-US" smtClean="0"/>
              <a:t>10/17/2025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DC1616-EF65-4455-BD81-F919F6D7C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3999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72397FAA-99A2-49F2-88A0-43D982238E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52475" indent="-28733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58875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24013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8915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4635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0355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6075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1795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61E97D-5C02-42E4-903B-20CA383D3C8B}" type="slidenum">
              <a:rPr lang="en-US" altLang="en-US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 altLang="en-US">
              <a:cs typeface="Arial" panose="020B0604020202020204" pitchFamily="34" charset="0"/>
            </a:endParaRPr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CEDE4E08-8D28-4C69-AB5F-A4D30940F0E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1833FCB0-1F69-487F-8782-7ACD69B982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08A04-DE13-4236-88F4-D5736BFE41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92D97D-4935-40D8-A62D-7791823F5C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25F34F-8F4A-4228-BFA4-BF9ABA4DF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F857A-2C03-4754-88D2-EB164DDCAE8C}" type="datetimeFigureOut">
              <a:rPr lang="en-US" smtClean="0"/>
              <a:t>10/17/2025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51B251-C4E5-4A06-AF22-1795B9622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06B75B-3A1D-42DB-B8A7-344264102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8B3FF-73AF-455B-A152-5841DDC06A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102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380C24-EB89-4B09-803F-3F9221CAB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1B8793-F2E8-46BB-897B-99B34AA222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60BAD1-BFBD-492A-A8EE-20D358395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F857A-2C03-4754-88D2-EB164DDCAE8C}" type="datetimeFigureOut">
              <a:rPr lang="en-US" smtClean="0"/>
              <a:t>10/17/2025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7E8BFD-21A2-44F3-96D5-4879014BF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D155D1-D117-4A78-8DAA-0EAB157BB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8B3FF-73AF-455B-A152-5841DDC06A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0455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1E477-44BF-4637-B988-B3D845C1D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724DC8-87F8-4FC9-A8FF-9289122AB9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A0B395-DA6A-4FFB-8A20-0193D28DA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F857A-2C03-4754-88D2-EB164DDCAE8C}" type="datetimeFigureOut">
              <a:rPr lang="en-US" smtClean="0"/>
              <a:t>10/17/2025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611172-9CD2-4580-AF05-6D360ADD7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DA7640-4149-4CB8-80A6-700F1B83E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8B3FF-73AF-455B-A152-5841DDC06A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416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C5C76-BB54-41B0-BBCA-773D609C2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B4F9E7-2088-40F6-9F01-CC8173487F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0E87DE-F361-4B45-9549-FE2D3C2775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0485C3-105F-48BB-93F3-6926CED42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F857A-2C03-4754-88D2-EB164DDCAE8C}" type="datetimeFigureOut">
              <a:rPr lang="en-US" smtClean="0"/>
              <a:t>10/17/2025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0A7B4D-76C8-43B9-8BD1-C0B05425C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0F0F89-C098-400B-948D-10767B6E7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8B3FF-73AF-455B-A152-5841DDC06A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187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D8F809-4EC2-4B08-88CB-1664BFBA3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661E59-EFBF-4378-B01D-EAAD3CEFA7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0F271A-F8EF-413F-A568-BF8DC1DCF0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2A4675-B5F0-4A94-A083-422838F4A3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D0B2644-3026-4591-9921-767922619C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7CCDFE8-D26D-4A10-A5FD-24D517635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F857A-2C03-4754-88D2-EB164DDCAE8C}" type="datetimeFigureOut">
              <a:rPr lang="en-US" smtClean="0"/>
              <a:t>10/17/2025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38BB74-34A4-4154-8CAE-D22B425AB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D283AC0-7FD2-4B18-A72A-ABD407C79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8B3FF-73AF-455B-A152-5841DDC06A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5867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7F2633-C173-40BB-A205-B1E8709F7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30C03C2-EAA7-43F7-9DC6-E8F4ECD49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F857A-2C03-4754-88D2-EB164DDCAE8C}" type="datetimeFigureOut">
              <a:rPr lang="en-US" smtClean="0"/>
              <a:t>10/17/2025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4A167A-6CD3-4AF5-96A1-FE645E2296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47FE6C-AE30-4DE8-9C0A-89B1EB52C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8B3FF-73AF-455B-A152-5841DDC06A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144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E9445CE-49EF-4CF8-83D4-A6E9254A6E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F857A-2C03-4754-88D2-EB164DDCAE8C}" type="datetimeFigureOut">
              <a:rPr lang="en-US" smtClean="0"/>
              <a:t>10/17/2025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6707322-74DB-480A-A85E-F0E0CBCDE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55ABB0-80AC-42C8-8DF4-57EFD10EC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8B3FF-73AF-455B-A152-5841DDC06A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542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7DB50A-44C7-4A07-AFD9-098CD20391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6821EC-BB28-48C0-BE61-89548BC8E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EE3DEE-ECB2-4642-B48F-C2D8711F40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9B624C-BC66-43C8-9202-49D0BCCA3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F857A-2C03-4754-88D2-EB164DDCAE8C}" type="datetimeFigureOut">
              <a:rPr lang="en-US" smtClean="0"/>
              <a:t>10/17/2025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1DBED5-6B43-4721-B495-8CE2E5704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72306A-C34D-42AB-9C94-4DF2DF450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8B3FF-73AF-455B-A152-5841DDC06A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843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3A46DB-D896-4C06-BB32-BD63C96BF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F96BE01-BDC1-4FE8-8CEA-F3ACA071DD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438326-6CFF-4983-B236-4F02545564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CB8309-9306-4351-83BC-3827C0311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F857A-2C03-4754-88D2-EB164DDCAE8C}" type="datetimeFigureOut">
              <a:rPr lang="en-US" smtClean="0"/>
              <a:t>10/17/2025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808A3B-8B80-44EC-A2C0-8375A5303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FE31AC-A720-41FA-8392-89E9F951D3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8B3FF-73AF-455B-A152-5841DDC06A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342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EC06D-9E02-414E-8040-26B28B64C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91C227-1925-41D5-AB92-CC024D8557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491C70-E1E6-479A-9E56-4B7F9D3E09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F857A-2C03-4754-88D2-EB164DDCAE8C}" type="datetimeFigureOut">
              <a:rPr lang="en-US" smtClean="0"/>
              <a:t>10/17/2025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392565-6832-424A-8736-9C4F37488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BCF064-C0EB-41F2-89FF-9CF61BAC4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8B3FF-73AF-455B-A152-5841DDC06A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73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DF39B23-2299-49A2-AA2B-9BD0CC3284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589EF6-32B6-47E0-BF3B-15C195142C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88E64D-F907-4C77-85E5-75D959E44D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F857A-2C03-4754-88D2-EB164DDCAE8C}" type="datetimeFigureOut">
              <a:rPr lang="en-US" smtClean="0"/>
              <a:t>10/17/2025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D075FB-E7A1-4CED-BA5F-DCC133A50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C436E0-0267-4C68-AD1F-C59E0795D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8B3FF-73AF-455B-A152-5841DDC06A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0534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4FF375-07E3-4A1B-B8CF-A8DEE44AE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C4C696-12F7-4AD5-88D2-19E6C38938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983800-FD8B-4169-9BE8-AB308B66E0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1F857A-2C03-4754-88D2-EB164DDCAE8C}" type="datetimeFigureOut">
              <a:rPr lang="en-US" smtClean="0"/>
              <a:t>10/17/2025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B0EEF2-5268-48A5-B456-8C7969D4F7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8F5896-634E-4BA8-B318-4AFA3DE8B9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88B3FF-73AF-455B-A152-5841DDC06A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621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wmf"/><Relationship Id="rId5" Type="http://schemas.openxmlformats.org/officeDocument/2006/relationships/image" Target="../media/image3.wmf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D5634-F4B4-4D39-ABAB-78CC1AEDE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13375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br>
              <a:rPr lang="en-US" sz="4000" dirty="0"/>
            </a:br>
            <a:r>
              <a:rPr lang="en-US" sz="4000" dirty="0"/>
              <a:t>SERVISU MUNISIPÁL APROVIZIONAMENTO</a:t>
            </a: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r>
              <a:rPr lang="en-US" sz="4000" b="1" dirty="0">
                <a:latin typeface="Monotype Corsiva" panose="03010101010201010101" pitchFamily="66" charset="0"/>
              </a:rPr>
              <a:t>                                                         </a:t>
            </a:r>
            <a:r>
              <a:rPr lang="en-US" sz="2400" b="1" dirty="0">
                <a:latin typeface="Monotype Corsiva" panose="03010101010201010101" pitchFamily="66" charset="0"/>
              </a:rPr>
              <a:t>Manatuto,  15 de </a:t>
            </a:r>
            <a:r>
              <a:rPr lang="en-US" sz="2400" b="1" dirty="0" err="1">
                <a:latin typeface="Monotype Corsiva" panose="03010101010201010101" pitchFamily="66" charset="0"/>
              </a:rPr>
              <a:t>Outubro</a:t>
            </a:r>
            <a:r>
              <a:rPr lang="en-US" sz="2400" b="1" dirty="0">
                <a:latin typeface="Monotype Corsiva" panose="03010101010201010101" pitchFamily="66" charset="0"/>
              </a:rPr>
              <a:t> de 2025</a:t>
            </a:r>
            <a:endParaRPr lang="en-US" sz="4000" b="1" dirty="0"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17691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2E5161-08DA-44C4-84E2-E7643312F1F3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Total </a:t>
            </a:r>
            <a:r>
              <a:rPr lang="en-US" dirty="0" err="1">
                <a:solidFill>
                  <a:srgbClr val="FF0000"/>
                </a:solidFill>
              </a:rPr>
              <a:t>Alokasaun</a:t>
            </a:r>
            <a:r>
              <a:rPr lang="en-US" dirty="0">
                <a:solidFill>
                  <a:srgbClr val="FF0000"/>
                </a:solidFill>
              </a:rPr>
              <a:t> 2025</a:t>
            </a:r>
            <a:r>
              <a:rPr lang="en-US" dirty="0"/>
              <a:t> 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CF2AF5A-CC31-41DF-AA63-42AB431B766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89253385"/>
              </p:ext>
            </p:extLst>
          </p:nvPr>
        </p:nvGraphicFramePr>
        <p:xfrm>
          <a:off x="838200" y="1825624"/>
          <a:ext cx="10515596" cy="45777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0599">
                  <a:extLst>
                    <a:ext uri="{9D8B030D-6E8A-4147-A177-3AD203B41FA5}">
                      <a16:colId xmlns:a16="http://schemas.microsoft.com/office/drawing/2014/main" val="348752566"/>
                    </a:ext>
                  </a:extLst>
                </a:gridCol>
                <a:gridCol w="6019799">
                  <a:extLst>
                    <a:ext uri="{9D8B030D-6E8A-4147-A177-3AD203B41FA5}">
                      <a16:colId xmlns:a16="http://schemas.microsoft.com/office/drawing/2014/main" val="1743437152"/>
                    </a:ext>
                  </a:extLst>
                </a:gridCol>
                <a:gridCol w="3505198">
                  <a:extLst>
                    <a:ext uri="{9D8B030D-6E8A-4147-A177-3AD203B41FA5}">
                      <a16:colId xmlns:a16="http://schemas.microsoft.com/office/drawing/2014/main" val="130133770"/>
                    </a:ext>
                  </a:extLst>
                </a:gridCol>
              </a:tblGrid>
              <a:tr h="54832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NARAN PROJECTU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TOTAL ALOKASAUN ($)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7013930"/>
                  </a:ext>
                </a:extLst>
              </a:tr>
              <a:tr h="548329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/>
                        <a:t>Kapital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Desenvolvimento</a:t>
                      </a:r>
                      <a:r>
                        <a:rPr lang="en-US" sz="2000" dirty="0"/>
                        <a:t> ( PDIM 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    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$</a:t>
                      </a:r>
                      <a:r>
                        <a:rPr lang="en-US" sz="16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 824.160.00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 (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Oitocentos</a:t>
                      </a:r>
                      <a:r>
                        <a:rPr lang="en-US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 e </a:t>
                      </a:r>
                      <a:r>
                        <a:rPr lang="en-US" sz="18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vinte</a:t>
                      </a:r>
                      <a:r>
                        <a:rPr lang="en-US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 </a:t>
                      </a:r>
                      <a:r>
                        <a:rPr lang="en-US" sz="18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quartro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 mill cento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seisenta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 Dollars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Americanu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.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148375869"/>
                  </a:ext>
                </a:extLst>
              </a:tr>
              <a:tr h="548329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Kapital Minor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$.     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4351910"/>
                  </a:ext>
                </a:extLst>
              </a:tr>
              <a:tr h="768531"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  <a:p>
                      <a:endParaRPr lang="en-US" dirty="0"/>
                    </a:p>
                    <a:p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Bens </a:t>
                      </a:r>
                      <a:r>
                        <a:rPr lang="en-US" sz="2000" dirty="0" err="1"/>
                        <a:t>Servisu</a:t>
                      </a:r>
                      <a:endParaRPr lang="en-US" sz="2000" dirty="0"/>
                    </a:p>
                    <a:p>
                      <a:endParaRPr lang="en-US" sz="2000" dirty="0"/>
                    </a:p>
                    <a:p>
                      <a:r>
                        <a:rPr lang="en-US" sz="2000" dirty="0"/>
                        <a:t>Capital </a:t>
                      </a:r>
                      <a:r>
                        <a:rPr lang="en-US" sz="2000" dirty="0" err="1"/>
                        <a:t>Transferensia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Públiku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$.      533.722.00 (</a:t>
                      </a:r>
                      <a:r>
                        <a:rPr lang="en-US" dirty="0" err="1"/>
                        <a:t>Quinhentos</a:t>
                      </a:r>
                      <a:r>
                        <a:rPr lang="en-US" baseline="0" dirty="0"/>
                        <a:t> e </a:t>
                      </a:r>
                      <a:r>
                        <a:rPr lang="en-US" baseline="0" dirty="0" err="1"/>
                        <a:t>trinta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três</a:t>
                      </a:r>
                      <a:r>
                        <a:rPr lang="en-US" dirty="0"/>
                        <a:t> mill </a:t>
                      </a:r>
                      <a:r>
                        <a:rPr lang="en-US" dirty="0" err="1"/>
                        <a:t>setecentos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vinte</a:t>
                      </a:r>
                      <a:r>
                        <a:rPr lang="en-US" dirty="0"/>
                        <a:t> e </a:t>
                      </a:r>
                      <a:r>
                        <a:rPr lang="en-US" dirty="0" err="1"/>
                        <a:t>dois</a:t>
                      </a:r>
                      <a:r>
                        <a:rPr lang="en-US" dirty="0"/>
                        <a:t> Dollars </a:t>
                      </a:r>
                      <a:r>
                        <a:rPr lang="en-US" dirty="0" err="1"/>
                        <a:t>Americanu</a:t>
                      </a:r>
                      <a:r>
                        <a:rPr lang="en-US" dirty="0"/>
                        <a:t>).</a:t>
                      </a:r>
                    </a:p>
                    <a:p>
                      <a:endParaRPr lang="en-US" dirty="0"/>
                    </a:p>
                    <a:p>
                      <a:r>
                        <a:rPr lang="en-US" dirty="0"/>
                        <a:t>$   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3307716"/>
                  </a:ext>
                </a:extLst>
              </a:tr>
              <a:tr h="548329">
                <a:tc gridSpan="2"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Total </a:t>
                      </a:r>
                      <a:r>
                        <a:rPr lang="en-US" sz="2800" dirty="0" err="1"/>
                        <a:t>Alokasaun</a:t>
                      </a:r>
                      <a:endParaRPr lang="en-US" sz="2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</a:t>
                      </a:r>
                      <a:r>
                        <a:rPr lang="en-US" baseline="0" dirty="0"/>
                        <a:t> 1,357,882</a:t>
                      </a:r>
                      <a:r>
                        <a:rPr lang="en-US" dirty="0"/>
                        <a:t>.00 (Um </a:t>
                      </a:r>
                      <a:r>
                        <a:rPr lang="en-US" dirty="0" err="1"/>
                        <a:t>milião</a:t>
                      </a:r>
                      <a:r>
                        <a:rPr lang="en-US" dirty="0"/>
                        <a:t> e </a:t>
                      </a:r>
                      <a:r>
                        <a:rPr lang="en-US" dirty="0" err="1"/>
                        <a:t>trêscentos</a:t>
                      </a:r>
                      <a:r>
                        <a:rPr lang="en-US" baseline="0" dirty="0"/>
                        <a:t> e </a:t>
                      </a:r>
                      <a:r>
                        <a:rPr lang="en-US" baseline="0" dirty="0" err="1"/>
                        <a:t>cequinta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sete</a:t>
                      </a:r>
                      <a:r>
                        <a:rPr lang="en-US" dirty="0"/>
                        <a:t> mill </a:t>
                      </a:r>
                      <a:r>
                        <a:rPr lang="en-US" dirty="0" err="1"/>
                        <a:t>oitocentos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oitenta</a:t>
                      </a:r>
                      <a:r>
                        <a:rPr lang="en-US" dirty="0"/>
                        <a:t> e </a:t>
                      </a:r>
                      <a:r>
                        <a:rPr lang="en-US" dirty="0" err="1"/>
                        <a:t>dois</a:t>
                      </a:r>
                      <a:r>
                        <a:rPr lang="en-US" dirty="0"/>
                        <a:t> Dollars </a:t>
                      </a:r>
                      <a:r>
                        <a:rPr lang="en-US" dirty="0" err="1"/>
                        <a:t>Americanu</a:t>
                      </a:r>
                      <a:r>
                        <a:rPr lang="en-US" dirty="0"/>
                        <a:t>). 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74300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86854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70E65-0437-4B21-B5B0-049202B3B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1984" y="365125"/>
            <a:ext cx="8653806" cy="700103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3600" dirty="0"/>
              <a:t>LISTA IMPLEMENTASAUN PROJECTU 2025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4A144780-CE63-4D18-A80D-C92544AC866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10172482"/>
              </p:ext>
            </p:extLst>
          </p:nvPr>
        </p:nvGraphicFramePr>
        <p:xfrm>
          <a:off x="838200" y="1433384"/>
          <a:ext cx="10515600" cy="45350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9246">
                  <a:extLst>
                    <a:ext uri="{9D8B030D-6E8A-4147-A177-3AD203B41FA5}">
                      <a16:colId xmlns:a16="http://schemas.microsoft.com/office/drawing/2014/main" val="2852195415"/>
                    </a:ext>
                  </a:extLst>
                </a:gridCol>
                <a:gridCol w="6451401">
                  <a:extLst>
                    <a:ext uri="{9D8B030D-6E8A-4147-A177-3AD203B41FA5}">
                      <a16:colId xmlns:a16="http://schemas.microsoft.com/office/drawing/2014/main" val="3000240424"/>
                    </a:ext>
                  </a:extLst>
                </a:gridCol>
                <a:gridCol w="708654">
                  <a:extLst>
                    <a:ext uri="{9D8B030D-6E8A-4147-A177-3AD203B41FA5}">
                      <a16:colId xmlns:a16="http://schemas.microsoft.com/office/drawing/2014/main" val="1900423552"/>
                    </a:ext>
                  </a:extLst>
                </a:gridCol>
                <a:gridCol w="2596299">
                  <a:extLst>
                    <a:ext uri="{9D8B030D-6E8A-4147-A177-3AD203B41FA5}">
                      <a16:colId xmlns:a16="http://schemas.microsoft.com/office/drawing/2014/main" val="1923537680"/>
                    </a:ext>
                  </a:extLst>
                </a:gridCol>
              </a:tblGrid>
              <a:tr h="775990">
                <a:tc>
                  <a:txBody>
                    <a:bodyPr/>
                    <a:lstStyle/>
                    <a:p>
                      <a:pPr algn="l"/>
                      <a:endParaRPr lang="en-US" sz="2000" dirty="0"/>
                    </a:p>
                    <a:p>
                      <a:pPr algn="l"/>
                      <a:r>
                        <a:rPr lang="en-US" sz="2000" dirty="0"/>
                        <a:t>NO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endParaRPr lang="en-US" sz="2000" dirty="0"/>
                    </a:p>
                    <a:p>
                      <a:pPr algn="l"/>
                      <a:r>
                        <a:rPr lang="en-US" sz="2000" dirty="0"/>
                        <a:t>KATEGORIA  ORSAMENTO NO PROJECTU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/>
                        <a:t>TOTAL KUSTUS</a:t>
                      </a:r>
                    </a:p>
                    <a:p>
                      <a:pPr algn="l"/>
                      <a:r>
                        <a:rPr lang="en-US" sz="2000" dirty="0"/>
                        <a:t>(US$)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8128810"/>
                  </a:ext>
                </a:extLst>
              </a:tr>
              <a:tr h="513319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I. BENS E SERVISU 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4847095"/>
                  </a:ext>
                </a:extLst>
              </a:tr>
              <a:tr h="405719"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 err="1">
                          <a:effectLst/>
                        </a:rPr>
                        <a:t>Manutensaun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kareta</a:t>
                      </a:r>
                      <a:r>
                        <a:rPr lang="en-US" sz="2000" u="none" strike="noStrike" dirty="0">
                          <a:effectLst/>
                        </a:rPr>
                        <a:t>-motor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 gridSpan="2">
                  <a:txBody>
                    <a:bodyPr/>
                    <a:lstStyle/>
                    <a:p>
                      <a:pPr marL="0" indent="0" algn="l" fontAlgn="b">
                        <a:buFont typeface="Wingdings" panose="05000000000000000000" pitchFamily="2" charset="2"/>
                        <a:buNone/>
                      </a:pPr>
                      <a:r>
                        <a:rPr lang="en-US" sz="1600" u="none" strike="noStrike" dirty="0">
                          <a:effectLst/>
                        </a:rPr>
                        <a:t>       $             </a:t>
                      </a:r>
                      <a:r>
                        <a:rPr lang="en-US" sz="1800" u="none" strike="noStrike" dirty="0">
                          <a:effectLst/>
                        </a:rPr>
                        <a:t>78,165.00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 $            72,719.00 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885385119"/>
                  </a:ext>
                </a:extLst>
              </a:tr>
              <a:tr h="405719"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Catering/Outros</a:t>
                      </a:r>
                      <a:r>
                        <a:rPr lang="en-US" sz="2000" u="none" strike="noStrike" baseline="0" dirty="0">
                          <a:effectLst/>
                        </a:rPr>
                        <a:t> </a:t>
                      </a:r>
                      <a:r>
                        <a:rPr lang="en-US" sz="2000" u="none" strike="noStrike" baseline="0" dirty="0" err="1">
                          <a:effectLst/>
                        </a:rPr>
                        <a:t>Alimentasaun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 gridSpan="2">
                  <a:txBody>
                    <a:bodyPr/>
                    <a:lstStyle/>
                    <a:p>
                      <a:pPr marL="0" indent="0" algn="l" fontAlgn="b">
                        <a:buFont typeface="Wingdings" panose="05000000000000000000" pitchFamily="2" charset="2"/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      $            13,440.00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53,000.00 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46836272"/>
                  </a:ext>
                </a:extLst>
              </a:tr>
              <a:tr h="405719"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 err="1">
                          <a:effectLst/>
                        </a:rPr>
                        <a:t>Comunicações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Móveis</a:t>
                      </a:r>
                      <a:r>
                        <a:rPr lang="en-US" sz="2000" u="none" strike="noStrike" dirty="0">
                          <a:effectLst/>
                        </a:rPr>
                        <a:t> / </a:t>
                      </a:r>
                      <a:r>
                        <a:rPr lang="en-US" sz="2000" u="none" strike="noStrike" dirty="0" err="1">
                          <a:effectLst/>
                        </a:rPr>
                        <a:t>Pulsa</a:t>
                      </a:r>
                      <a:r>
                        <a:rPr lang="en-US" sz="2000" u="none" strike="noStrike" dirty="0">
                          <a:effectLst/>
                        </a:rPr>
                        <a:t> TT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 gridSpan="2">
                  <a:txBody>
                    <a:bodyPr/>
                    <a:lstStyle/>
                    <a:p>
                      <a:pPr marL="0" indent="0" algn="l" fontAlgn="b">
                        <a:buFont typeface="Wingdings" panose="05000000000000000000" pitchFamily="2" charset="2"/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      $            59,700.00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56,400.00 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568311103"/>
                  </a:ext>
                </a:extLst>
              </a:tr>
              <a:tr h="405719"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Material </a:t>
                      </a:r>
                      <a:r>
                        <a:rPr lang="en-US" sz="2000" u="none" strike="noStrike" dirty="0" err="1">
                          <a:effectLst/>
                        </a:rPr>
                        <a:t>Escritoriu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 gridSpan="2">
                  <a:txBody>
                    <a:bodyPr/>
                    <a:lstStyle/>
                    <a:p>
                      <a:pPr marL="0" indent="0" algn="l" fontAlgn="b">
                        <a:buFont typeface="Wingdings" panose="05000000000000000000" pitchFamily="2" charset="2"/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      $            50,000.00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54,175.00 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971492197"/>
                  </a:ext>
                </a:extLst>
              </a:tr>
              <a:tr h="405719"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 err="1">
                          <a:effectLst/>
                        </a:rPr>
                        <a:t>Combustivel</a:t>
                      </a:r>
                      <a:r>
                        <a:rPr lang="en-US" sz="2000" u="none" strike="noStrike" dirty="0">
                          <a:effectLst/>
                        </a:rPr>
                        <a:t> para</a:t>
                      </a:r>
                      <a:r>
                        <a:rPr lang="en-US" sz="2000" u="none" strike="noStrike" baseline="0" dirty="0">
                          <a:effectLst/>
                        </a:rPr>
                        <a:t> </a:t>
                      </a:r>
                      <a:r>
                        <a:rPr lang="en-US" sz="2000" u="none" strike="noStrike" baseline="0" dirty="0" err="1">
                          <a:effectLst/>
                        </a:rPr>
                        <a:t>Veiculos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 gridSpan="2">
                  <a:txBody>
                    <a:bodyPr/>
                    <a:lstStyle/>
                    <a:p>
                      <a:pPr marL="0" indent="0" algn="l" fontAlgn="b">
                        <a:buFont typeface="Wingdings" panose="05000000000000000000" pitchFamily="2" charset="2"/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      $          130,822.00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120,269.00 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15652795"/>
                  </a:ext>
                </a:extLst>
              </a:tr>
              <a:tr h="405719"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u="none" strike="noStrike" dirty="0">
                          <a:effectLst/>
                        </a:rPr>
                        <a:t>Manutenção Edificio Administrativo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 gridSpan="2">
                  <a:txBody>
                    <a:bodyPr/>
                    <a:lstStyle/>
                    <a:p>
                      <a:pPr marL="0" indent="0" algn="l" fontAlgn="b">
                        <a:buFont typeface="Wingdings" panose="05000000000000000000" pitchFamily="2" charset="2"/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      $             </a:t>
                      </a:r>
                      <a:r>
                        <a:rPr lang="en-US" sz="1800" u="none" strike="noStrike" baseline="0" dirty="0">
                          <a:effectLst/>
                        </a:rPr>
                        <a:t>50,000.00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50,000.00 </a:t>
                      </a:r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145013066"/>
                  </a:ext>
                </a:extLst>
              </a:tr>
              <a:tr h="405719"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 err="1">
                          <a:effectLst/>
                        </a:rPr>
                        <a:t>Transporte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Nasionais</a:t>
                      </a:r>
                      <a:r>
                        <a:rPr lang="en-US" sz="2000" u="none" strike="noStrike" dirty="0">
                          <a:effectLst/>
                        </a:rPr>
                        <a:t> (</a:t>
                      </a:r>
                      <a:r>
                        <a:rPr lang="en-US" sz="2000" u="none" strike="noStrike" dirty="0" err="1">
                          <a:effectLst/>
                        </a:rPr>
                        <a:t>Rendas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Aluga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Kareta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Lixu</a:t>
                      </a:r>
                      <a:r>
                        <a:rPr lang="en-US" sz="2000" u="none" strike="noStrike" dirty="0">
                          <a:effectLst/>
                        </a:rPr>
                        <a:t>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 gridSpan="2">
                  <a:txBody>
                    <a:bodyPr/>
                    <a:lstStyle/>
                    <a:p>
                      <a:pPr marL="0" indent="0" algn="l" fontAlgn="b">
                        <a:buFont typeface="Wingdings" panose="05000000000000000000" pitchFamily="2" charset="2"/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      $             13,040.00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17,160.00 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547769688"/>
                  </a:ext>
                </a:extLst>
              </a:tr>
              <a:tr h="405719"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dirty="0"/>
                        <a:t>Outros </a:t>
                      </a:r>
                      <a:r>
                        <a:rPr lang="en-US" dirty="0" err="1"/>
                        <a:t>servisu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Correntes</a:t>
                      </a:r>
                      <a:r>
                        <a:rPr lang="en-US" dirty="0"/>
                        <a:t>/</a:t>
                      </a:r>
                      <a:r>
                        <a:rPr lang="en-US" dirty="0" err="1"/>
                        <a:t>foto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copia</a:t>
                      </a:r>
                      <a:endParaRPr lang="en-US" dirty="0"/>
                    </a:p>
                  </a:txBody>
                  <a:tcPr marL="6350" marR="6350" marT="6350" marB="0" anchor="b"/>
                </a:tc>
                <a:tc gridSpan="2">
                  <a:txBody>
                    <a:bodyPr/>
                    <a:lstStyle/>
                    <a:p>
                      <a:pPr marL="0" indent="0" algn="l" fontAlgn="b">
                        <a:buFont typeface="Wingdings" panose="05000000000000000000" pitchFamily="2" charset="2"/>
                        <a:buNone/>
                      </a:pPr>
                      <a:r>
                        <a:rPr lang="en-US" dirty="0"/>
                        <a:t>      $             15,000.00 </a:t>
                      </a: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</a:rPr>
                        <a:t> $          423,723.00 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46634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5664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5">
            <a:extLst>
              <a:ext uri="{FF2B5EF4-FFF2-40B4-BE49-F238E27FC236}">
                <a16:creationId xmlns:a16="http://schemas.microsoft.com/office/drawing/2014/main" id="{4A144780-CE63-4D18-A80D-C92544AC866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7392182"/>
              </p:ext>
            </p:extLst>
          </p:nvPr>
        </p:nvGraphicFramePr>
        <p:xfrm>
          <a:off x="838200" y="1531533"/>
          <a:ext cx="10515600" cy="40656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9246">
                  <a:extLst>
                    <a:ext uri="{9D8B030D-6E8A-4147-A177-3AD203B41FA5}">
                      <a16:colId xmlns:a16="http://schemas.microsoft.com/office/drawing/2014/main" val="2852195415"/>
                    </a:ext>
                  </a:extLst>
                </a:gridCol>
                <a:gridCol w="6451401">
                  <a:extLst>
                    <a:ext uri="{9D8B030D-6E8A-4147-A177-3AD203B41FA5}">
                      <a16:colId xmlns:a16="http://schemas.microsoft.com/office/drawing/2014/main" val="3000240424"/>
                    </a:ext>
                  </a:extLst>
                </a:gridCol>
                <a:gridCol w="3304953">
                  <a:extLst>
                    <a:ext uri="{9D8B030D-6E8A-4147-A177-3AD203B41FA5}">
                      <a16:colId xmlns:a16="http://schemas.microsoft.com/office/drawing/2014/main" val="1900423552"/>
                    </a:ext>
                  </a:extLst>
                </a:gridCol>
              </a:tblGrid>
              <a:tr h="426910">
                <a:tc gridSpan="3">
                  <a:txBody>
                    <a:bodyPr/>
                    <a:lstStyle/>
                    <a:p>
                      <a:pPr algn="l"/>
                      <a:r>
                        <a:rPr lang="en-US" dirty="0"/>
                        <a:t> </a:t>
                      </a:r>
                      <a:r>
                        <a:rPr lang="en-US" b="0" dirty="0"/>
                        <a:t> 9          Outros</a:t>
                      </a:r>
                      <a:r>
                        <a:rPr lang="en-US" b="0" baseline="0" dirty="0"/>
                        <a:t> Ben’s </a:t>
                      </a:r>
                      <a:r>
                        <a:rPr lang="en-US" b="0" baseline="0" dirty="0" err="1"/>
                        <a:t>Correntes</a:t>
                      </a:r>
                      <a:r>
                        <a:rPr lang="en-US" b="0" baseline="0" dirty="0"/>
                        <a:t>/ </a:t>
                      </a:r>
                      <a:r>
                        <a:rPr lang="en-US" b="0" baseline="0" dirty="0" err="1"/>
                        <a:t>Kaisaun</a:t>
                      </a:r>
                      <a:r>
                        <a:rPr lang="en-US" b="0" baseline="0" dirty="0"/>
                        <a:t>                                                                      $         25,000.00</a:t>
                      </a:r>
                      <a:r>
                        <a:rPr lang="en-US" dirty="0"/>
                        <a:t>   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885385119"/>
                  </a:ext>
                </a:extLst>
              </a:tr>
              <a:tr h="426910">
                <a:tc>
                  <a:txBody>
                    <a:bodyPr/>
                    <a:lstStyle/>
                    <a:p>
                      <a:r>
                        <a:rPr lang="en-US" dirty="0"/>
                        <a:t>  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Outros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Manutensaun</a:t>
                      </a:r>
                      <a:r>
                        <a:rPr lang="en-US" baseline="0" dirty="0"/>
                        <a:t>/Tractor</a:t>
                      </a:r>
                      <a:endParaRPr lang="en-US" dirty="0"/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       $        20,000.00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46836272"/>
                  </a:ext>
                </a:extLst>
              </a:tr>
              <a:tr h="426910">
                <a:tc>
                  <a:txBody>
                    <a:bodyPr/>
                    <a:lstStyle/>
                    <a:p>
                      <a:r>
                        <a:rPr lang="en-US" dirty="0"/>
                        <a:t> 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Limpeza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Higiene</a:t>
                      </a:r>
                      <a:endParaRPr lang="en-US" dirty="0"/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baseline="0" dirty="0"/>
                        <a:t>    </a:t>
                      </a:r>
                      <a:r>
                        <a:rPr lang="en-US" dirty="0"/>
                        <a:t>   $          1,260.00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568311103"/>
                  </a:ext>
                </a:extLst>
              </a:tr>
              <a:tr h="647776">
                <a:tc>
                  <a:txBody>
                    <a:bodyPr/>
                    <a:lstStyle/>
                    <a:p>
                      <a:r>
                        <a:rPr lang="en-US" dirty="0"/>
                        <a:t> 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Manutensaun</a:t>
                      </a:r>
                      <a:r>
                        <a:rPr lang="en-US" dirty="0"/>
                        <a:t> de </a:t>
                      </a:r>
                      <a:r>
                        <a:rPr lang="en-US" dirty="0" err="1"/>
                        <a:t>Infraestrutura</a:t>
                      </a:r>
                      <a:r>
                        <a:rPr lang="en-US" dirty="0"/>
                        <a:t> de Agua e </a:t>
                      </a:r>
                      <a:r>
                        <a:rPr lang="en-US" dirty="0" err="1"/>
                        <a:t>Saneamento</a:t>
                      </a:r>
                      <a:endParaRPr lang="en-US" dirty="0"/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dirty="0"/>
                        <a:t>      </a:t>
                      </a:r>
                      <a:r>
                        <a:rPr lang="en-US" baseline="0" dirty="0"/>
                        <a:t> </a:t>
                      </a:r>
                      <a:r>
                        <a:rPr lang="en-US" dirty="0"/>
                        <a:t>$          2,400.00</a:t>
                      </a:r>
                    </a:p>
                    <a:p>
                      <a:endParaRPr lang="en-US" dirty="0"/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971492197"/>
                  </a:ext>
                </a:extLst>
              </a:tr>
              <a:tr h="575001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 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Outras</a:t>
                      </a:r>
                      <a:r>
                        <a:rPr lang="en-US" dirty="0"/>
                        <a:t> Bens </a:t>
                      </a:r>
                      <a:r>
                        <a:rPr lang="en-US" dirty="0" err="1"/>
                        <a:t>Correntes</a:t>
                      </a:r>
                      <a:r>
                        <a:rPr lang="en-US" dirty="0"/>
                        <a:t> /Food now</a:t>
                      </a:r>
                      <a:r>
                        <a:rPr lang="en-US" baseline="0" dirty="0"/>
                        <a:t> Food</a:t>
                      </a:r>
                      <a:endParaRPr lang="en-US" dirty="0"/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       $        24,645.00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15652795"/>
                  </a:ext>
                </a:extLst>
              </a:tr>
              <a:tr h="647776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 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Outros </a:t>
                      </a:r>
                      <a:r>
                        <a:rPr lang="en-US" dirty="0" err="1"/>
                        <a:t>Servisu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Publikus</a:t>
                      </a:r>
                      <a:r>
                        <a:rPr lang="en-US" dirty="0"/>
                        <a:t>/Food now</a:t>
                      </a:r>
                      <a:r>
                        <a:rPr lang="en-US" baseline="0" dirty="0"/>
                        <a:t> Food </a:t>
                      </a:r>
                      <a:endParaRPr lang="en-US" dirty="0"/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       $        50,250.00</a:t>
                      </a:r>
                    </a:p>
                    <a:p>
                      <a:endParaRPr lang="en-US" dirty="0"/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145013066"/>
                  </a:ext>
                </a:extLst>
              </a:tr>
              <a:tr h="450886">
                <a:tc gridSpan="3">
                  <a:txBody>
                    <a:bodyPr/>
                    <a:lstStyle/>
                    <a:p>
                      <a:pPr algn="ctr"/>
                      <a:r>
                        <a:rPr lang="en-US" baseline="0" dirty="0"/>
                        <a:t>                                              Total                                                             </a:t>
                      </a:r>
                      <a:r>
                        <a:rPr lang="en-US" dirty="0"/>
                        <a:t>  $       533,722.00</a:t>
                      </a:r>
                    </a:p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547769688"/>
                  </a:ext>
                </a:extLst>
              </a:tr>
            </a:tbl>
          </a:graphicData>
        </a:graphic>
      </p:graphicFrame>
      <p:sp>
        <p:nvSpPr>
          <p:cNvPr id="7" name="Title 1">
            <a:extLst>
              <a:ext uri="{FF2B5EF4-FFF2-40B4-BE49-F238E27FC236}">
                <a16:creationId xmlns:a16="http://schemas.microsoft.com/office/drawing/2014/main" id="{FE970E65-0437-4B21-B5B0-049202B3B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1984" y="365125"/>
            <a:ext cx="8653806" cy="700103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3600" dirty="0"/>
              <a:t>KONTINUASAUN</a:t>
            </a:r>
          </a:p>
        </p:txBody>
      </p:sp>
    </p:spTree>
    <p:extLst>
      <p:ext uri="{BB962C8B-B14F-4D97-AF65-F5344CB8AC3E}">
        <p14:creationId xmlns:p14="http://schemas.microsoft.com/office/powerpoint/2010/main" val="42214580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FDDA4E-DF52-4BD3-9367-D487B23B2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7" y="104503"/>
            <a:ext cx="10515600" cy="554717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KAPITAL DESENVOLVIMENTU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C2ED5C64-D79F-465C-9531-0902FA2591A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51862570"/>
              </p:ext>
            </p:extLst>
          </p:nvPr>
        </p:nvGraphicFramePr>
        <p:xfrm>
          <a:off x="902424" y="659220"/>
          <a:ext cx="10387146" cy="60393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2886">
                  <a:extLst>
                    <a:ext uri="{9D8B030D-6E8A-4147-A177-3AD203B41FA5}">
                      <a16:colId xmlns:a16="http://schemas.microsoft.com/office/drawing/2014/main" val="2987648100"/>
                    </a:ext>
                  </a:extLst>
                </a:gridCol>
                <a:gridCol w="6151878">
                  <a:extLst>
                    <a:ext uri="{9D8B030D-6E8A-4147-A177-3AD203B41FA5}">
                      <a16:colId xmlns:a16="http://schemas.microsoft.com/office/drawing/2014/main" val="251504126"/>
                    </a:ext>
                  </a:extLst>
                </a:gridCol>
                <a:gridCol w="3462382">
                  <a:extLst>
                    <a:ext uri="{9D8B030D-6E8A-4147-A177-3AD203B41FA5}">
                      <a16:colId xmlns:a16="http://schemas.microsoft.com/office/drawing/2014/main" val="1501235650"/>
                    </a:ext>
                  </a:extLst>
                </a:gridCol>
              </a:tblGrid>
              <a:tr h="451123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0" dirty="0" err="1">
                          <a:solidFill>
                            <a:schemeClr val="tx1"/>
                          </a:solidFill>
                        </a:rPr>
                        <a:t>Infraestrutura</a:t>
                      </a:r>
                      <a:r>
                        <a:rPr lang="en-US" sz="2400" b="0" baseline="0" dirty="0">
                          <a:solidFill>
                            <a:schemeClr val="tx1"/>
                          </a:solidFill>
                        </a:rPr>
                        <a:t> de Agua e </a:t>
                      </a:r>
                      <a:r>
                        <a:rPr lang="en-US" sz="2400" b="0" baseline="0" dirty="0" err="1">
                          <a:solidFill>
                            <a:schemeClr val="tx1"/>
                          </a:solidFill>
                        </a:rPr>
                        <a:t>Saneamentu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 $    59,260.00                     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1555770"/>
                  </a:ext>
                </a:extLst>
              </a:tr>
              <a:tr h="772932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Edifisiu</a:t>
                      </a: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Escolares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$   76,800.00      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662187835"/>
                  </a:ext>
                </a:extLst>
              </a:tr>
              <a:tr h="772932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2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Edifisiu</a:t>
                      </a:r>
                      <a:r>
                        <a:rPr lang="es-E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Medico </a:t>
                      </a:r>
                      <a:r>
                        <a:rPr lang="es-ES" sz="2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Hospitalares</a:t>
                      </a:r>
                      <a:endParaRPr lang="es-E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$   84,000.00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149235867"/>
                  </a:ext>
                </a:extLst>
              </a:tr>
              <a:tr h="508679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Infraestrutura</a:t>
                      </a: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Agricolas</a:t>
                      </a: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e de </a:t>
                      </a:r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Irrigasaun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$    79,000.00   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462394218"/>
                  </a:ext>
                </a:extLst>
              </a:tr>
              <a:tr h="772932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Edifisiu</a:t>
                      </a: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Medicos </a:t>
                      </a:r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Hospitalares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$    65,000.00     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390002198"/>
                  </a:ext>
                </a:extLst>
              </a:tr>
              <a:tr h="772932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Infraestrutura</a:t>
                      </a: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de Agua e </a:t>
                      </a:r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Saneamentu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$     65,100.00       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184637511"/>
                  </a:ext>
                </a:extLst>
              </a:tr>
              <a:tr h="302892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Estradas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$      395,000.00       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469685036"/>
                  </a:ext>
                </a:extLst>
              </a:tr>
              <a:tr h="56852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highlight>
                            <a:srgbClr val="FFFF00"/>
                          </a:highlight>
                        </a:rPr>
                        <a:t>TOTAL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           </a:t>
                      </a: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</a:rPr>
                        <a:t>$      824,160.00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2000" dirty="0"/>
                        <a:t>(</a:t>
                      </a:r>
                      <a:r>
                        <a:rPr lang="en-US" sz="2000" dirty="0" err="1"/>
                        <a:t>Oitocentos</a:t>
                      </a:r>
                      <a:r>
                        <a:rPr lang="en-US" sz="2000" baseline="0" dirty="0"/>
                        <a:t> e </a:t>
                      </a:r>
                      <a:r>
                        <a:rPr lang="en-US" sz="2000" baseline="0" dirty="0" err="1"/>
                        <a:t>vinte</a:t>
                      </a:r>
                      <a:r>
                        <a:rPr lang="en-US" sz="2000" baseline="0" dirty="0"/>
                        <a:t> </a:t>
                      </a:r>
                      <a:r>
                        <a:rPr lang="en-US" sz="2000" baseline="0" dirty="0" err="1"/>
                        <a:t>quatro</a:t>
                      </a:r>
                      <a:r>
                        <a:rPr lang="en-US" sz="2000" dirty="0"/>
                        <a:t> mill centos </a:t>
                      </a:r>
                      <a:r>
                        <a:rPr lang="en-US" sz="2000" dirty="0" err="1"/>
                        <a:t>seiscenta</a:t>
                      </a:r>
                      <a:r>
                        <a:rPr lang="en-US" sz="2000" dirty="0"/>
                        <a:t>  Dollars </a:t>
                      </a:r>
                      <a:r>
                        <a:rPr lang="en-US" sz="2000" dirty="0" err="1"/>
                        <a:t>Americanu</a:t>
                      </a:r>
                      <a:r>
                        <a:rPr lang="en-US" sz="2000" dirty="0"/>
                        <a:t>). </a:t>
                      </a:r>
                      <a:endParaRPr lang="en-US" sz="1100" dirty="0"/>
                    </a:p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</a:rPr>
                        <a:t>                                  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                                            </a:t>
                      </a:r>
                    </a:p>
                  </a:txBody>
                  <a:tcPr marL="6350" marR="6350" marT="6350" marB="0" anchor="b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55112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0544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F97D6-6F04-6FF7-0E27-E13537B83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TENDERIZASAUN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1474CDA-5646-4C5D-E2F5-BBAF2F03044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8939350"/>
              </p:ext>
            </p:extLst>
          </p:nvPr>
        </p:nvGraphicFramePr>
        <p:xfrm>
          <a:off x="838200" y="1280159"/>
          <a:ext cx="10515598" cy="527184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91242">
                  <a:extLst>
                    <a:ext uri="{9D8B030D-6E8A-4147-A177-3AD203B41FA5}">
                      <a16:colId xmlns:a16="http://schemas.microsoft.com/office/drawing/2014/main" val="2957250505"/>
                    </a:ext>
                  </a:extLst>
                </a:gridCol>
                <a:gridCol w="1202847">
                  <a:extLst>
                    <a:ext uri="{9D8B030D-6E8A-4147-A177-3AD203B41FA5}">
                      <a16:colId xmlns:a16="http://schemas.microsoft.com/office/drawing/2014/main" val="491205483"/>
                    </a:ext>
                  </a:extLst>
                </a:gridCol>
                <a:gridCol w="1574860">
                  <a:extLst>
                    <a:ext uri="{9D8B030D-6E8A-4147-A177-3AD203B41FA5}">
                      <a16:colId xmlns:a16="http://schemas.microsoft.com/office/drawing/2014/main" val="837431949"/>
                    </a:ext>
                  </a:extLst>
                </a:gridCol>
                <a:gridCol w="1574860">
                  <a:extLst>
                    <a:ext uri="{9D8B030D-6E8A-4147-A177-3AD203B41FA5}">
                      <a16:colId xmlns:a16="http://schemas.microsoft.com/office/drawing/2014/main" val="3562838241"/>
                    </a:ext>
                  </a:extLst>
                </a:gridCol>
                <a:gridCol w="905235">
                  <a:extLst>
                    <a:ext uri="{9D8B030D-6E8A-4147-A177-3AD203B41FA5}">
                      <a16:colId xmlns:a16="http://schemas.microsoft.com/office/drawing/2014/main" val="960408137"/>
                    </a:ext>
                  </a:extLst>
                </a:gridCol>
                <a:gridCol w="595222">
                  <a:extLst>
                    <a:ext uri="{9D8B030D-6E8A-4147-A177-3AD203B41FA5}">
                      <a16:colId xmlns:a16="http://schemas.microsoft.com/office/drawing/2014/main" val="1500965611"/>
                    </a:ext>
                  </a:extLst>
                </a:gridCol>
                <a:gridCol w="595222">
                  <a:extLst>
                    <a:ext uri="{9D8B030D-6E8A-4147-A177-3AD203B41FA5}">
                      <a16:colId xmlns:a16="http://schemas.microsoft.com/office/drawing/2014/main" val="1250173957"/>
                    </a:ext>
                  </a:extLst>
                </a:gridCol>
                <a:gridCol w="595222">
                  <a:extLst>
                    <a:ext uri="{9D8B030D-6E8A-4147-A177-3AD203B41FA5}">
                      <a16:colId xmlns:a16="http://schemas.microsoft.com/office/drawing/2014/main" val="4268627465"/>
                    </a:ext>
                  </a:extLst>
                </a:gridCol>
                <a:gridCol w="595222">
                  <a:extLst>
                    <a:ext uri="{9D8B030D-6E8A-4147-A177-3AD203B41FA5}">
                      <a16:colId xmlns:a16="http://schemas.microsoft.com/office/drawing/2014/main" val="1869588914"/>
                    </a:ext>
                  </a:extLst>
                </a:gridCol>
                <a:gridCol w="595222">
                  <a:extLst>
                    <a:ext uri="{9D8B030D-6E8A-4147-A177-3AD203B41FA5}">
                      <a16:colId xmlns:a16="http://schemas.microsoft.com/office/drawing/2014/main" val="2313733192"/>
                    </a:ext>
                  </a:extLst>
                </a:gridCol>
                <a:gridCol w="595222">
                  <a:extLst>
                    <a:ext uri="{9D8B030D-6E8A-4147-A177-3AD203B41FA5}">
                      <a16:colId xmlns:a16="http://schemas.microsoft.com/office/drawing/2014/main" val="4192536671"/>
                    </a:ext>
                  </a:extLst>
                </a:gridCol>
                <a:gridCol w="595222">
                  <a:extLst>
                    <a:ext uri="{9D8B030D-6E8A-4147-A177-3AD203B41FA5}">
                      <a16:colId xmlns:a16="http://schemas.microsoft.com/office/drawing/2014/main" val="2450259781"/>
                    </a:ext>
                  </a:extLst>
                </a:gridCol>
              </a:tblGrid>
              <a:tr h="147252"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Cross Check</a:t>
                      </a:r>
                      <a:endParaRPr lang="en-US" sz="700" b="1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46" marR="6146" marT="6146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8058188"/>
                  </a:ext>
                </a:extLst>
              </a:tr>
              <a:tr h="4196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PAKOTE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NO. RFQ/NCB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KUSTU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RFQ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NCB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ICB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SS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vert="vert27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Prosesu</a:t>
                      </a:r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tender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vert="vert270" anchor="ctr"/>
                </a:tc>
                <a:extLst>
                  <a:ext uri="{0D108BD9-81ED-4DB2-BD59-A6C34878D82A}">
                    <a16:rowId xmlns:a16="http://schemas.microsoft.com/office/drawing/2014/main" val="2617765727"/>
                  </a:ext>
                </a:extLst>
              </a:tr>
              <a:tr h="309228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it-IT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AD; 001/SMA-AMM/XIII/2024</a:t>
                      </a:r>
                      <a:endParaRPr lang="it-IT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Encargos do instalasaun ( pulsa TT )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$     31,580.00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vert="wordArtVert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vert="wordArtVert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vert="wordArtVert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vert="wordArtVert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√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vert="wordArtVert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extLst>
                  <a:ext uri="{0D108BD9-81ED-4DB2-BD59-A6C34878D82A}">
                    <a16:rowId xmlns:a16="http://schemas.microsoft.com/office/drawing/2014/main" val="1364695492"/>
                  </a:ext>
                </a:extLst>
              </a:tr>
              <a:tr h="33131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AD; 002/SMA-AMM/XIII/2024</a:t>
                      </a:r>
                      <a:endParaRPr lang="it-IT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Fornesemento</a:t>
                      </a:r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Combustivel</a:t>
                      </a:r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 </a:t>
                      </a:r>
                      <a:r>
                        <a:rPr lang="en-US" sz="10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veiculos</a:t>
                      </a:r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$     51,179.00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√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vert="wordArtVert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extLst>
                  <a:ext uri="{0D108BD9-81ED-4DB2-BD59-A6C34878D82A}">
                    <a16:rowId xmlns:a16="http://schemas.microsoft.com/office/drawing/2014/main" val="3753895052"/>
                  </a:ext>
                </a:extLst>
              </a:tr>
              <a:tr h="41230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SBK; 001/SMA-AMM/XIV/2024</a:t>
                      </a:r>
                      <a:endParaRPr lang="it-IT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Aluguer Veiculos </a:t>
                      </a: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$     10.320,00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√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vert="wordArtVert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extLst>
                  <a:ext uri="{0D108BD9-81ED-4DB2-BD59-A6C34878D82A}">
                    <a16:rowId xmlns:a16="http://schemas.microsoft.com/office/drawing/2014/main" val="4222578694"/>
                  </a:ext>
                </a:extLst>
              </a:tr>
              <a:tr h="35340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RFQ; 009/SMA-AMM/XII/2024</a:t>
                      </a:r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Servisu de foto copia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$       4,750.00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√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vert="wordArtVert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extLst>
                  <a:ext uri="{0D108BD9-81ED-4DB2-BD59-A6C34878D82A}">
                    <a16:rowId xmlns:a16="http://schemas.microsoft.com/office/drawing/2014/main" val="2378507671"/>
                  </a:ext>
                </a:extLst>
              </a:tr>
              <a:tr h="449117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II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RFQ; 004/SMA-AMM/XII/2024</a:t>
                      </a:r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Fornecimento Combustivel ba Veiculos no Motorizadas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$     59,299.00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√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vert="wordArtVert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extLst>
                  <a:ext uri="{0D108BD9-81ED-4DB2-BD59-A6C34878D82A}">
                    <a16:rowId xmlns:a16="http://schemas.microsoft.com/office/drawing/2014/main" val="2707338838"/>
                  </a:ext>
                </a:extLst>
              </a:tr>
              <a:tr h="30922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RFQ; 0016/SMA-AMM/XII/2024</a:t>
                      </a:r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Manutensaun de Veiculos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$     44,690.00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√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vert="wordArtVert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extLst>
                  <a:ext uri="{0D108BD9-81ED-4DB2-BD59-A6C34878D82A}">
                    <a16:rowId xmlns:a16="http://schemas.microsoft.com/office/drawing/2014/main" val="2608413970"/>
                  </a:ext>
                </a:extLst>
              </a:tr>
              <a:tr h="32395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RFQ; 0017/SMA-AMM/XII/2024</a:t>
                      </a:r>
                      <a:endParaRPr lang="it-IT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Manutensaun de Motorizadas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$     11,245.00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√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vert="wordArtVert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extLst>
                  <a:ext uri="{0D108BD9-81ED-4DB2-BD59-A6C34878D82A}">
                    <a16:rowId xmlns:a16="http://schemas.microsoft.com/office/drawing/2014/main" val="1901411825"/>
                  </a:ext>
                </a:extLst>
              </a:tr>
              <a:tr h="39021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III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RFQ; 007/SMA-AMM/XII/2024</a:t>
                      </a:r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Despesas operacionais ( Catering )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$     27,585.00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√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vert="wordArtVert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extLst>
                  <a:ext uri="{0D108BD9-81ED-4DB2-BD59-A6C34878D82A}">
                    <a16:rowId xmlns:a16="http://schemas.microsoft.com/office/drawing/2014/main" val="3320618479"/>
                  </a:ext>
                </a:extLst>
              </a:tr>
              <a:tr h="39021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RFQ; 0014/SMA-AMM/XII/2024</a:t>
                      </a:r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Manutensaun material electronic ( AC )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$       4,000.00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√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vert="wordArtVert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extLst>
                  <a:ext uri="{0D108BD9-81ED-4DB2-BD59-A6C34878D82A}">
                    <a16:rowId xmlns:a16="http://schemas.microsoft.com/office/drawing/2014/main" val="2686628510"/>
                  </a:ext>
                </a:extLst>
              </a:tr>
              <a:tr h="5890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Manutensaun de equipamentos e Edificios/maintenance of equipment &amp; Buildings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#REF!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√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vert="wordArtVert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extLst>
                  <a:ext uri="{0D108BD9-81ED-4DB2-BD59-A6C34878D82A}">
                    <a16:rowId xmlns:a16="http://schemas.microsoft.com/office/drawing/2014/main" val="3262857829"/>
                  </a:ext>
                </a:extLst>
              </a:tr>
              <a:tr h="4343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RFQ; 008/SMA-AMM/XII/2024</a:t>
                      </a:r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Manutensaun de equipamentos e Edificios AMV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$       2,500.00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vert="wordArtVert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√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vert="wordArtVert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extLst>
                  <a:ext uri="{0D108BD9-81ED-4DB2-BD59-A6C34878D82A}">
                    <a16:rowId xmlns:a16="http://schemas.microsoft.com/office/drawing/2014/main" val="2597652677"/>
                  </a:ext>
                </a:extLst>
              </a:tr>
              <a:tr h="35340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RFQ; 008/SMA-AMM/XII/2024</a:t>
                      </a:r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Outros servicos deversos ( Limpeza )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#REF!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√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vert="wordArtVert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46" marR="6146" marT="6146" marB="0" anchor="ctr"/>
                </a:tc>
                <a:extLst>
                  <a:ext uri="{0D108BD9-81ED-4DB2-BD59-A6C34878D82A}">
                    <a16:rowId xmlns:a16="http://schemas.microsoft.com/office/drawing/2014/main" val="32175111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68066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E7285-25C7-FDFF-E45B-C27664C36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Kontinua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F82B903-69AE-027A-6C39-D950DBD6C12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12328348"/>
              </p:ext>
            </p:extLst>
          </p:nvPr>
        </p:nvGraphicFramePr>
        <p:xfrm>
          <a:off x="943582" y="1313234"/>
          <a:ext cx="10410216" cy="582126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80305">
                  <a:extLst>
                    <a:ext uri="{9D8B030D-6E8A-4147-A177-3AD203B41FA5}">
                      <a16:colId xmlns:a16="http://schemas.microsoft.com/office/drawing/2014/main" val="2937147016"/>
                    </a:ext>
                  </a:extLst>
                </a:gridCol>
                <a:gridCol w="1190791">
                  <a:extLst>
                    <a:ext uri="{9D8B030D-6E8A-4147-A177-3AD203B41FA5}">
                      <a16:colId xmlns:a16="http://schemas.microsoft.com/office/drawing/2014/main" val="1869971651"/>
                    </a:ext>
                  </a:extLst>
                </a:gridCol>
                <a:gridCol w="1559079">
                  <a:extLst>
                    <a:ext uri="{9D8B030D-6E8A-4147-A177-3AD203B41FA5}">
                      <a16:colId xmlns:a16="http://schemas.microsoft.com/office/drawing/2014/main" val="588827996"/>
                    </a:ext>
                  </a:extLst>
                </a:gridCol>
                <a:gridCol w="1559079">
                  <a:extLst>
                    <a:ext uri="{9D8B030D-6E8A-4147-A177-3AD203B41FA5}">
                      <a16:colId xmlns:a16="http://schemas.microsoft.com/office/drawing/2014/main" val="1695523418"/>
                    </a:ext>
                  </a:extLst>
                </a:gridCol>
                <a:gridCol w="896163">
                  <a:extLst>
                    <a:ext uri="{9D8B030D-6E8A-4147-A177-3AD203B41FA5}">
                      <a16:colId xmlns:a16="http://schemas.microsoft.com/office/drawing/2014/main" val="1757025438"/>
                    </a:ext>
                  </a:extLst>
                </a:gridCol>
                <a:gridCol w="589257">
                  <a:extLst>
                    <a:ext uri="{9D8B030D-6E8A-4147-A177-3AD203B41FA5}">
                      <a16:colId xmlns:a16="http://schemas.microsoft.com/office/drawing/2014/main" val="1253356580"/>
                    </a:ext>
                  </a:extLst>
                </a:gridCol>
                <a:gridCol w="589257">
                  <a:extLst>
                    <a:ext uri="{9D8B030D-6E8A-4147-A177-3AD203B41FA5}">
                      <a16:colId xmlns:a16="http://schemas.microsoft.com/office/drawing/2014/main" val="245743182"/>
                    </a:ext>
                  </a:extLst>
                </a:gridCol>
                <a:gridCol w="589257">
                  <a:extLst>
                    <a:ext uri="{9D8B030D-6E8A-4147-A177-3AD203B41FA5}">
                      <a16:colId xmlns:a16="http://schemas.microsoft.com/office/drawing/2014/main" val="3982067514"/>
                    </a:ext>
                  </a:extLst>
                </a:gridCol>
                <a:gridCol w="589257">
                  <a:extLst>
                    <a:ext uri="{9D8B030D-6E8A-4147-A177-3AD203B41FA5}">
                      <a16:colId xmlns:a16="http://schemas.microsoft.com/office/drawing/2014/main" val="150225638"/>
                    </a:ext>
                  </a:extLst>
                </a:gridCol>
                <a:gridCol w="589257">
                  <a:extLst>
                    <a:ext uri="{9D8B030D-6E8A-4147-A177-3AD203B41FA5}">
                      <a16:colId xmlns:a16="http://schemas.microsoft.com/office/drawing/2014/main" val="990823709"/>
                    </a:ext>
                  </a:extLst>
                </a:gridCol>
                <a:gridCol w="589257">
                  <a:extLst>
                    <a:ext uri="{9D8B030D-6E8A-4147-A177-3AD203B41FA5}">
                      <a16:colId xmlns:a16="http://schemas.microsoft.com/office/drawing/2014/main" val="698284252"/>
                    </a:ext>
                  </a:extLst>
                </a:gridCol>
                <a:gridCol w="589257">
                  <a:extLst>
                    <a:ext uri="{9D8B030D-6E8A-4147-A177-3AD203B41FA5}">
                      <a16:colId xmlns:a16="http://schemas.microsoft.com/office/drawing/2014/main" val="3471201705"/>
                    </a:ext>
                  </a:extLst>
                </a:gridCol>
              </a:tblGrid>
              <a:tr h="25251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</a:rPr>
                        <a:t>IV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</a:rPr>
                        <a:t>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 dirty="0">
                          <a:effectLst/>
                        </a:rPr>
                        <a:t>RFQ; 0010/SMA-AMM/XII/2024</a:t>
                      </a:r>
                      <a:endParaRPr lang="it-IT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u="none" strike="noStrike" dirty="0">
                          <a:effectLst/>
                        </a:rPr>
                        <a:t>Alugar de veiculos servisu Lixo 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</a:rPr>
                        <a:t> $       9,000.00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</a:rPr>
                        <a:t>√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vert="wordArtVert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</a:rPr>
                        <a:t>OK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</a:rPr>
                        <a:t>11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10" marR="4610" marT="4610" marB="0" anchor="ctr"/>
                </a:tc>
                <a:extLst>
                  <a:ext uri="{0D108BD9-81ED-4DB2-BD59-A6C34878D82A}">
                    <a16:rowId xmlns:a16="http://schemas.microsoft.com/office/drawing/2014/main" val="3943472229"/>
                  </a:ext>
                </a:extLst>
              </a:tr>
              <a:tr h="23190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RFQ; 0011/SMA-AMM/XII/2024</a:t>
                      </a:r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 err="1">
                          <a:effectLst/>
                        </a:rPr>
                        <a:t>Alugar</a:t>
                      </a:r>
                      <a:r>
                        <a:rPr lang="en-US" sz="1000" u="none" strike="noStrike" dirty="0">
                          <a:effectLst/>
                        </a:rPr>
                        <a:t> de </a:t>
                      </a:r>
                      <a:r>
                        <a:rPr lang="en-US" sz="1000" u="none" strike="noStrike" dirty="0" err="1">
                          <a:effectLst/>
                        </a:rPr>
                        <a:t>veiculos</a:t>
                      </a:r>
                      <a:r>
                        <a:rPr lang="en-US" sz="1000" u="none" strike="noStrike" dirty="0">
                          <a:effectLst/>
                        </a:rPr>
                        <a:t> </a:t>
                      </a:r>
                      <a:r>
                        <a:rPr lang="en-US" sz="1000" u="none" strike="noStrike" dirty="0" err="1">
                          <a:effectLst/>
                        </a:rPr>
                        <a:t>servisu</a:t>
                      </a:r>
                      <a:r>
                        <a:rPr lang="en-US" sz="1000" u="none" strike="noStrike" dirty="0">
                          <a:effectLst/>
                        </a:rPr>
                        <a:t> </a:t>
                      </a:r>
                      <a:r>
                        <a:rPr lang="en-US" sz="1000" u="none" strike="noStrike" dirty="0" err="1">
                          <a:effectLst/>
                        </a:rPr>
                        <a:t>Esgoto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</a:rPr>
                        <a:t> $       9,000.00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</a:rPr>
                        <a:t>√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vert="wordArtVert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</a:rPr>
                        <a:t>OK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</a:rPr>
                        <a:t>12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10" marR="4610" marT="4610" marB="0" anchor="ctr"/>
                </a:tc>
                <a:extLst>
                  <a:ext uri="{0D108BD9-81ED-4DB2-BD59-A6C34878D82A}">
                    <a16:rowId xmlns:a16="http://schemas.microsoft.com/office/drawing/2014/main" val="287394263"/>
                  </a:ext>
                </a:extLst>
              </a:tr>
              <a:tr h="324661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</a:rPr>
                        <a:t>V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</a:rPr>
                        <a:t>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 err="1">
                          <a:effectLst/>
                        </a:rPr>
                        <a:t>Fornecmento</a:t>
                      </a:r>
                      <a:r>
                        <a:rPr lang="en-US" sz="1000" u="none" strike="noStrike" dirty="0">
                          <a:effectLst/>
                        </a:rPr>
                        <a:t> </a:t>
                      </a:r>
                      <a:r>
                        <a:rPr lang="en-US" sz="1000" u="none" strike="noStrike" dirty="0" err="1">
                          <a:effectLst/>
                        </a:rPr>
                        <a:t>Veiculos</a:t>
                      </a:r>
                      <a:r>
                        <a:rPr lang="en-US" sz="1000" u="none" strike="noStrike" dirty="0">
                          <a:effectLst/>
                        </a:rPr>
                        <a:t>  </a:t>
                      </a:r>
                      <a:r>
                        <a:rPr lang="en-US" sz="1000" u="none" strike="noStrike" dirty="0" err="1">
                          <a:effectLst/>
                        </a:rPr>
                        <a:t>ba</a:t>
                      </a:r>
                      <a:r>
                        <a:rPr lang="en-US" sz="1000" u="none" strike="noStrike" dirty="0">
                          <a:effectLst/>
                        </a:rPr>
                        <a:t> </a:t>
                      </a:r>
                      <a:r>
                        <a:rPr lang="en-US" sz="1000" u="none" strike="noStrike" dirty="0" err="1">
                          <a:effectLst/>
                        </a:rPr>
                        <a:t>Administrasun</a:t>
                      </a:r>
                      <a:r>
                        <a:rPr lang="en-US" sz="1000" u="none" strike="noStrike" dirty="0">
                          <a:effectLst/>
                        </a:rPr>
                        <a:t> Municipio </a:t>
                      </a:r>
                      <a:r>
                        <a:rPr lang="en-US" sz="1000" u="none" strike="noStrike" dirty="0" err="1">
                          <a:effectLst/>
                        </a:rPr>
                        <a:t>Manatuto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 $     51,400.00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vert="wordArtVert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√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vert="wordArtVert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10" marR="4610" marT="4610" marB="0" anchor="ctr"/>
                </a:tc>
                <a:extLst>
                  <a:ext uri="{0D108BD9-81ED-4DB2-BD59-A6C34878D82A}">
                    <a16:rowId xmlns:a16="http://schemas.microsoft.com/office/drawing/2014/main" val="1303390354"/>
                  </a:ext>
                </a:extLst>
              </a:tr>
              <a:tr h="42772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u="none" strike="noStrike">
                          <a:effectLst/>
                        </a:rPr>
                        <a:t>Fornecmento motorizadas  ba Servisu Municipal iha Municipio Manatuto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√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vert="wordArtVert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10" marR="4610" marT="4610" marB="0" anchor="ctr"/>
                </a:tc>
                <a:extLst>
                  <a:ext uri="{0D108BD9-81ED-4DB2-BD59-A6C34878D82A}">
                    <a16:rowId xmlns:a16="http://schemas.microsoft.com/office/drawing/2014/main" val="3002573127"/>
                  </a:ext>
                </a:extLst>
              </a:tr>
              <a:tr h="50502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</a:rPr>
                        <a:t>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u="none" strike="noStrike">
                          <a:effectLst/>
                        </a:rPr>
                        <a:t>Fornecimeto ekipamentus electronic ba Kumputador, Leptop, Printer, mesin Scan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√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vert="wordArtVert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10" marR="4610" marT="4610" marB="0" anchor="ctr"/>
                </a:tc>
                <a:extLst>
                  <a:ext uri="{0D108BD9-81ED-4DB2-BD59-A6C34878D82A}">
                    <a16:rowId xmlns:a16="http://schemas.microsoft.com/office/drawing/2014/main" val="2535629325"/>
                  </a:ext>
                </a:extLst>
              </a:tr>
              <a:tr h="46380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RFQ; 0012/SMA-AMM/XII/2024</a:t>
                      </a:r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Fornecmento makina foto copia  ba Administrasun Municipio Manatuto</a:t>
                      </a:r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√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vert="wordArtVert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OK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</a:rPr>
                        <a:t>13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10" marR="4610" marT="4610" marB="0" anchor="ctr"/>
                </a:tc>
                <a:extLst>
                  <a:ext uri="{0D108BD9-81ED-4DB2-BD59-A6C34878D82A}">
                    <a16:rowId xmlns:a16="http://schemas.microsoft.com/office/drawing/2014/main" val="3755954978"/>
                  </a:ext>
                </a:extLst>
              </a:tr>
              <a:tr h="309201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</a:rPr>
                        <a:t>VI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</a:rPr>
                        <a:t>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 dirty="0">
                          <a:effectLst/>
                        </a:rPr>
                        <a:t>RFQ; 003/SMA-AMM/XII/2024</a:t>
                      </a:r>
                      <a:endParaRPr lang="it-IT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000" u="none" strike="noStrike" dirty="0" err="1">
                          <a:effectLst/>
                        </a:rPr>
                        <a:t>Rehabilitasaun</a:t>
                      </a:r>
                      <a:r>
                        <a:rPr lang="es-ES" sz="1000" u="none" strike="noStrike" dirty="0">
                          <a:effectLst/>
                        </a:rPr>
                        <a:t> </a:t>
                      </a:r>
                      <a:r>
                        <a:rPr lang="es-ES" sz="1000" u="none" strike="noStrike" dirty="0" err="1">
                          <a:effectLst/>
                        </a:rPr>
                        <a:t>armagen</a:t>
                      </a:r>
                      <a:r>
                        <a:rPr lang="es-ES" sz="1000" u="none" strike="noStrike" dirty="0">
                          <a:effectLst/>
                        </a:rPr>
                        <a:t> </a:t>
                      </a:r>
                      <a:r>
                        <a:rPr lang="es-ES" sz="1000" u="none" strike="noStrike" dirty="0" err="1">
                          <a:effectLst/>
                        </a:rPr>
                        <a:t>iha</a:t>
                      </a:r>
                      <a:r>
                        <a:rPr lang="es-ES" sz="1000" u="none" strike="noStrike" dirty="0">
                          <a:effectLst/>
                        </a:rPr>
                        <a:t> </a:t>
                      </a:r>
                      <a:r>
                        <a:rPr lang="es-ES" sz="1000" u="none" strike="noStrike" dirty="0" err="1">
                          <a:effectLst/>
                        </a:rPr>
                        <a:t>Administrasun</a:t>
                      </a:r>
                      <a:r>
                        <a:rPr lang="es-ES" sz="1000" u="none" strike="noStrike" dirty="0">
                          <a:effectLst/>
                        </a:rPr>
                        <a:t> Municipio </a:t>
                      </a:r>
                      <a:r>
                        <a:rPr lang="es-ES" sz="1000" u="none" strike="noStrike" dirty="0" err="1">
                          <a:effectLst/>
                        </a:rPr>
                        <a:t>Manatuto</a:t>
                      </a:r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</a:rPr>
                        <a:t> $     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</a:rPr>
                        <a:t>√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vert="wordArtVert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</a:rPr>
                        <a:t>OK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</a:rPr>
                        <a:t>14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10" marR="4610" marT="4610" marB="0" anchor="ctr"/>
                </a:tc>
                <a:extLst>
                  <a:ext uri="{0D108BD9-81ED-4DB2-BD59-A6C34878D82A}">
                    <a16:rowId xmlns:a16="http://schemas.microsoft.com/office/drawing/2014/main" val="3783567301"/>
                  </a:ext>
                </a:extLst>
              </a:tr>
              <a:tr h="10306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vert="wordArtVert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10" marR="4610" marT="4610" marB="0" anchor="ctr"/>
                </a:tc>
                <a:extLst>
                  <a:ext uri="{0D108BD9-81ED-4DB2-BD59-A6C34878D82A}">
                    <a16:rowId xmlns:a16="http://schemas.microsoft.com/office/drawing/2014/main" val="527166956"/>
                  </a:ext>
                </a:extLst>
              </a:tr>
              <a:tr h="2772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Manutensaun ba Be'e Rural </a:t>
                      </a:r>
                      <a:br>
                        <a:rPr lang="en-US" sz="1000" u="none" strike="noStrike">
                          <a:effectLst/>
                        </a:rPr>
                      </a:b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</a:rPr>
                        <a:t> $     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√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vert="wordArtVert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10" marR="4610" marT="4610" marB="0" anchor="ctr"/>
                </a:tc>
                <a:extLst>
                  <a:ext uri="{0D108BD9-81ED-4DB2-BD59-A6C34878D82A}">
                    <a16:rowId xmlns:a16="http://schemas.microsoft.com/office/drawing/2014/main" val="2180653915"/>
                  </a:ext>
                </a:extLst>
              </a:tr>
              <a:tr h="20613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VII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RFQ; 0013/SMA-AMM/XII/2024</a:t>
                      </a:r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Fornesementu Kaixaun ba Familia Vuneravel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</a:rPr>
                        <a:t> $     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√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vert="wordArtVert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OK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</a:rPr>
                        <a:t>15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10" marR="4610" marT="4610" marB="0" anchor="ctr"/>
                </a:tc>
                <a:extLst>
                  <a:ext uri="{0D108BD9-81ED-4DB2-BD59-A6C34878D82A}">
                    <a16:rowId xmlns:a16="http://schemas.microsoft.com/office/drawing/2014/main" val="4152142119"/>
                  </a:ext>
                </a:extLst>
              </a:tr>
              <a:tr h="1082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Fornecimento Mobiliario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√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vert="wordArtVert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10" marR="4610" marT="4610" marB="0" anchor="ctr"/>
                </a:tc>
                <a:extLst>
                  <a:ext uri="{0D108BD9-81ED-4DB2-BD59-A6C34878D82A}">
                    <a16:rowId xmlns:a16="http://schemas.microsoft.com/office/drawing/2014/main" val="3226470469"/>
                  </a:ext>
                </a:extLst>
              </a:tr>
              <a:tr h="20613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VIII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u="none" strike="noStrike">
                          <a:effectLst/>
                        </a:rPr>
                        <a:t>Compras medicamentos no materiais consumaveis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</a:rPr>
                        <a:t> $       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vert="wordArtVert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√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vert="wordArtVert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10" marR="4610" marT="4610" marB="0" anchor="ctr"/>
                </a:tc>
                <a:extLst>
                  <a:ext uri="{0D108BD9-81ED-4DB2-BD59-A6C34878D82A}">
                    <a16:rowId xmlns:a16="http://schemas.microsoft.com/office/drawing/2014/main" val="2144401510"/>
                  </a:ext>
                </a:extLst>
              </a:tr>
              <a:tr h="30920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Fornesemento Uniforma ba Funcionario MAP-SMAM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√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vert="wordArtVert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10" marR="4610" marT="4610" marB="0" anchor="ctr"/>
                </a:tc>
                <a:extLst>
                  <a:ext uri="{0D108BD9-81ED-4DB2-BD59-A6C34878D82A}">
                    <a16:rowId xmlns:a16="http://schemas.microsoft.com/office/drawing/2014/main" val="1144885615"/>
                  </a:ext>
                </a:extLst>
              </a:tr>
              <a:tr h="20613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IX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Manutensaun Mobiliario ba SSMM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</a:rPr>
                        <a:t> $       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vert="wordArtVert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√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vert="wordArtVert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10" marR="4610" marT="4610" marB="0" anchor="ctr"/>
                </a:tc>
                <a:extLst>
                  <a:ext uri="{0D108BD9-81ED-4DB2-BD59-A6C34878D82A}">
                    <a16:rowId xmlns:a16="http://schemas.microsoft.com/office/drawing/2014/main" val="3275554431"/>
                  </a:ext>
                </a:extLst>
              </a:tr>
              <a:tr h="2112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u="none" strike="noStrike">
                          <a:effectLst/>
                        </a:rPr>
                        <a:t>Fornecimento AC 2pk ba SSM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</a:rPr>
                        <a:t> $       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√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vert="wordArtVert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10" marR="4610" marT="4610" marB="0" anchor="ctr"/>
                </a:tc>
                <a:extLst>
                  <a:ext uri="{0D108BD9-81ED-4DB2-BD59-A6C34878D82A}">
                    <a16:rowId xmlns:a16="http://schemas.microsoft.com/office/drawing/2014/main" val="620176932"/>
                  </a:ext>
                </a:extLst>
              </a:tr>
              <a:tr h="3092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X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Despesas operasional recepsaun oficial ( Catering )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</a:rPr>
                        <a:t> $      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√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vert="wordArtVert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10" marR="4610" marT="4610" marB="0" anchor="ctr"/>
                </a:tc>
                <a:extLst>
                  <a:ext uri="{0D108BD9-81ED-4DB2-BD59-A6C34878D82A}">
                    <a16:rowId xmlns:a16="http://schemas.microsoft.com/office/drawing/2014/main" val="2309707609"/>
                  </a:ext>
                </a:extLst>
              </a:tr>
              <a:tr h="3092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RFQ; 0018/SMA-AMM/XII/2024</a:t>
                      </a:r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u="none" strike="noStrike">
                          <a:effectLst/>
                        </a:rPr>
                        <a:t>Materiais e fornecementus operacional EPE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</a:rPr>
                        <a:t> $    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√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vert="wordArtVert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vert="wordArtVert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OK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</a:rPr>
                        <a:t>16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10" marR="4610" marT="4610" marB="0" anchor="ctr"/>
                </a:tc>
                <a:extLst>
                  <a:ext uri="{0D108BD9-81ED-4DB2-BD59-A6C34878D82A}">
                    <a16:rowId xmlns:a16="http://schemas.microsoft.com/office/drawing/2014/main" val="4251614848"/>
                  </a:ext>
                </a:extLst>
              </a:tr>
              <a:tr h="10306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TOTAL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10" marR="4610" marT="46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10" marR="4610" marT="46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10" marR="4610" marT="461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10" marR="4610" marT="461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10" marR="4610" marT="4610" marB="0" anchor="b"/>
                </a:tc>
                <a:extLst>
                  <a:ext uri="{0D108BD9-81ED-4DB2-BD59-A6C34878D82A}">
                    <a16:rowId xmlns:a16="http://schemas.microsoft.com/office/drawing/2014/main" val="31626412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3664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13">
            <a:extLst>
              <a:ext uri="{FF2B5EF4-FFF2-40B4-BE49-F238E27FC236}">
                <a16:creationId xmlns:a16="http://schemas.microsoft.com/office/drawing/2014/main" id="{02D8E4AC-C275-476F-BAD6-E3BAC15538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" b="-43"/>
          <a:stretch>
            <a:fillRect/>
          </a:stretch>
        </p:blipFill>
        <p:spPr bwMode="auto">
          <a:xfrm>
            <a:off x="-171468" y="-480994"/>
            <a:ext cx="12606063" cy="7338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Oval 27">
            <a:extLst>
              <a:ext uri="{FF2B5EF4-FFF2-40B4-BE49-F238E27FC236}">
                <a16:creationId xmlns:a16="http://schemas.microsoft.com/office/drawing/2014/main" id="{A9DF8B59-FEFC-4632-B65B-F691BDD2FAE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568701" y="749301"/>
            <a:ext cx="5422900" cy="4984751"/>
          </a:xfrm>
          <a:prstGeom prst="ellipse">
            <a:avLst/>
          </a:prstGeom>
          <a:blipFill>
            <a:blip r:embed="rId4"/>
            <a:tile tx="0" ty="0" sx="100000" sy="100000" flip="none" algn="tl"/>
          </a:blipFill>
          <a:ln w="38100">
            <a:solidFill>
              <a:srgbClr val="0000FF"/>
            </a:solidFill>
            <a:round/>
            <a:headEnd/>
            <a:tailEnd/>
          </a:ln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chemeClr val="tx1"/>
            </a:extrusionClr>
          </a:sp3d>
        </p:spPr>
        <p:txBody>
          <a:bodyPr vert="horz" lIns="65116" tIns="32559" rIns="65116" bIns="32559" rtlCol="0">
            <a:normAutofit/>
            <a:flatTx/>
          </a:bodyPr>
          <a:lstStyle>
            <a:lvl1pPr eaLnBrk="0" hangingPunct="0">
              <a:defRPr sz="17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1pPr>
            <a:lvl2pPr marL="742950" indent="-285750" eaLnBrk="0" hangingPunct="0">
              <a:defRPr sz="17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2pPr>
            <a:lvl3pPr marL="1143000" indent="-228600" eaLnBrk="0" hangingPunct="0">
              <a:defRPr sz="17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3pPr>
            <a:lvl4pPr marL="1600200" indent="-228600" eaLnBrk="0" hangingPunct="0">
              <a:defRPr sz="17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4pPr>
            <a:lvl5pPr marL="2057400" indent="-228600" eaLnBrk="0" hangingPunct="0">
              <a:defRPr sz="17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9pPr>
          </a:lstStyle>
          <a:p>
            <a:pPr algn="ctr">
              <a:buFont typeface="Wingdings 3" charset="2"/>
              <a:buChar char=""/>
              <a:defRPr/>
            </a:pPr>
            <a:r>
              <a:rPr kumimoji="1" lang="en-AU" altLang="ru-RU" sz="1400">
                <a:solidFill>
                  <a:schemeClr val="accent6">
                    <a:lumMod val="75000"/>
                  </a:schemeClr>
                </a:solidFill>
                <a:latin typeface="Arial Narrow" pitchFamily="34" charset="0"/>
              </a:rPr>
              <a:t>100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E8EC7DC-D1EA-DE1F-1736-6A8FF694F286}"/>
              </a:ext>
            </a:extLst>
          </p:cNvPr>
          <p:cNvGrpSpPr/>
          <p:nvPr/>
        </p:nvGrpSpPr>
        <p:grpSpPr>
          <a:xfrm>
            <a:off x="4833948" y="2112432"/>
            <a:ext cx="2724149" cy="2165351"/>
            <a:chOff x="4833948" y="2112432"/>
            <a:chExt cx="2724149" cy="2165351"/>
          </a:xfrm>
        </p:grpSpPr>
        <p:pic>
          <p:nvPicPr>
            <p:cNvPr id="21539" name="Picture 37" descr="j0295851">
              <a:extLst>
                <a:ext uri="{FF2B5EF4-FFF2-40B4-BE49-F238E27FC236}">
                  <a16:creationId xmlns:a16="http://schemas.microsoft.com/office/drawing/2014/main" id="{73DEDF16-B377-4A09-B216-277C14F4BD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33948" y="2112432"/>
              <a:ext cx="2724149" cy="21653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40" name="Picture 36" descr="j0285752">
              <a:extLst>
                <a:ext uri="{FF2B5EF4-FFF2-40B4-BE49-F238E27FC236}">
                  <a16:creationId xmlns:a16="http://schemas.microsoft.com/office/drawing/2014/main" id="{B4C6D63D-5861-435A-AC79-5B06E430A7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90165" y="2620432"/>
              <a:ext cx="495300" cy="6900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41" name="Picture 36" descr="j0285752">
              <a:extLst>
                <a:ext uri="{FF2B5EF4-FFF2-40B4-BE49-F238E27FC236}">
                  <a16:creationId xmlns:a16="http://schemas.microsoft.com/office/drawing/2014/main" id="{AAB67718-449C-403D-BDBD-03DA72E64C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4221" y="2607732"/>
              <a:ext cx="609181" cy="717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42" name="Picture 36" descr="j0285752">
              <a:extLst>
                <a:ext uri="{FF2B5EF4-FFF2-40B4-BE49-F238E27FC236}">
                  <a16:creationId xmlns:a16="http://schemas.microsoft.com/office/drawing/2014/main" id="{49FB7607-C61B-44AD-8C5E-6880C413E8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876" y="2614083"/>
              <a:ext cx="332804" cy="711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" name="Text Box 31">
            <a:extLst>
              <a:ext uri="{FF2B5EF4-FFF2-40B4-BE49-F238E27FC236}">
                <a16:creationId xmlns:a16="http://schemas.microsoft.com/office/drawing/2014/main" id="{6AFE4464-AD99-492C-9E0F-7E44832935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77351" y="2446825"/>
            <a:ext cx="2546349" cy="80441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chemeClr val="accent1"/>
            </a:solidFill>
            <a:miter lim="800000"/>
            <a:headEnd/>
            <a:tailEnd/>
          </a:ln>
          <a:effectLst>
            <a:outerShdw dist="99190" dir="2388334" algn="ctr" rotWithShape="0">
              <a:schemeClr val="bg2"/>
            </a:outerShdw>
          </a:effectLst>
        </p:spPr>
        <p:txBody>
          <a:bodyPr lIns="65116" tIns="32559" rIns="65116" bIns="32559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kumimoji="1" lang="en-AU" altLang="en-US" sz="1600" dirty="0" err="1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Identifika</a:t>
            </a:r>
            <a:r>
              <a:rPr kumimoji="1" lang="en-AU" altLang="en-US" sz="1600" dirty="0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 </a:t>
            </a:r>
            <a:r>
              <a:rPr kumimoji="1" lang="en-AU" altLang="en-US" sz="1600" dirty="0" err="1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orsamentu</a:t>
            </a:r>
            <a:r>
              <a:rPr kumimoji="1" lang="en-AU" altLang="en-US" sz="1600" dirty="0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 </a:t>
            </a:r>
            <a:r>
              <a:rPr kumimoji="1" lang="en-AU" altLang="en-US" sz="1600" dirty="0" err="1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ne’ebé</a:t>
            </a:r>
            <a:r>
              <a:rPr kumimoji="1" lang="en-AU" altLang="en-US" sz="1600" dirty="0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 </a:t>
            </a:r>
            <a:r>
              <a:rPr kumimoji="1" lang="en-AU" altLang="en-US" sz="1600" dirty="0" err="1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disponible</a:t>
            </a:r>
            <a:r>
              <a:rPr kumimoji="1" lang="en-AU" altLang="en-US" sz="1600" dirty="0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 </a:t>
            </a:r>
            <a:r>
              <a:rPr kumimoji="1" lang="en-AU" altLang="en-US" sz="1600" dirty="0" err="1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hodi</a:t>
            </a:r>
            <a:r>
              <a:rPr kumimoji="1" lang="en-AU" altLang="en-US" sz="1600" dirty="0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 halo </a:t>
            </a:r>
            <a:r>
              <a:rPr kumimoji="1" lang="en-AU" altLang="en-US" sz="1600" dirty="0" err="1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akijisaun</a:t>
            </a:r>
            <a:endParaRPr kumimoji="1" lang="en-AU" altLang="en-US" sz="1600" dirty="0">
              <a:latin typeface="Times New Roman" panose="02020603050405020304" pitchFamily="18" charset="0"/>
              <a:ea typeface="MS PGothic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17" name="Text Box 28">
            <a:extLst>
              <a:ext uri="{FF2B5EF4-FFF2-40B4-BE49-F238E27FC236}">
                <a16:creationId xmlns:a16="http://schemas.microsoft.com/office/drawing/2014/main" id="{05CA5886-68AB-4DFE-BF46-28D67BBA0D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44984" y="1115804"/>
            <a:ext cx="2366433" cy="51728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rgbClr val="FFFFFF"/>
            </a:solidFill>
            <a:miter lim="800000"/>
            <a:headEnd/>
            <a:tailEnd/>
          </a:ln>
          <a:effectLst>
            <a:outerShdw dist="99190" dir="2388334" algn="ctr" rotWithShape="0">
              <a:schemeClr val="bg2"/>
            </a:outerShdw>
          </a:effectLst>
        </p:spPr>
        <p:txBody>
          <a:bodyPr lIns="65116" tIns="32559" rIns="65116" bIns="32559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kumimoji="1" lang="en-US" altLang="en-US" sz="1467" dirty="0" err="1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Identifika</a:t>
            </a:r>
            <a:r>
              <a:rPr kumimoji="1" lang="en-US" altLang="en-US" sz="1467" dirty="0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 </a:t>
            </a:r>
            <a:r>
              <a:rPr kumimoji="1" lang="en-US" altLang="en-US" sz="1467" dirty="0" err="1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Nesesidade</a:t>
            </a:r>
            <a:r>
              <a:rPr kumimoji="1" lang="en-US" altLang="en-US" sz="1467" dirty="0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 (</a:t>
            </a:r>
            <a:r>
              <a:rPr kumimoji="1" lang="en-US" altLang="en-US" sz="1467" dirty="0" err="1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Dezenvólve</a:t>
            </a:r>
            <a:r>
              <a:rPr kumimoji="1" lang="en-US" altLang="en-US" sz="1467" dirty="0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 </a:t>
            </a:r>
            <a:r>
              <a:rPr kumimoji="1" lang="en-US" altLang="en-US" sz="1467" dirty="0" err="1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planu</a:t>
            </a:r>
            <a:r>
              <a:rPr kumimoji="1" lang="en-US" altLang="en-US" sz="1467" dirty="0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 </a:t>
            </a:r>
            <a:r>
              <a:rPr kumimoji="1" lang="en-US" altLang="en-US" sz="1467" dirty="0" err="1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akijsaun</a:t>
            </a:r>
            <a:r>
              <a:rPr kumimoji="1" lang="en-US" altLang="en-US" sz="1467" dirty="0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)</a:t>
            </a:r>
            <a:endParaRPr kumimoji="1" lang="en-AU" altLang="en-US" sz="1467" dirty="0">
              <a:latin typeface="Times New Roman" panose="02020603050405020304" pitchFamily="18" charset="0"/>
              <a:ea typeface="MS PGothic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18" name="Text Box 33">
            <a:extLst>
              <a:ext uri="{FF2B5EF4-FFF2-40B4-BE49-F238E27FC236}">
                <a16:creationId xmlns:a16="http://schemas.microsoft.com/office/drawing/2014/main" id="{7854ED2E-6300-478A-A120-F16E4E87BA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2834" y="1105203"/>
            <a:ext cx="1943100" cy="55819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rgbClr val="FFFFFF"/>
            </a:solidFill>
            <a:miter lim="800000"/>
            <a:headEnd/>
            <a:tailEnd/>
          </a:ln>
          <a:effectLst>
            <a:outerShdw dist="99190" dir="2388334" algn="ctr" rotWithShape="0">
              <a:schemeClr val="bg2"/>
            </a:outerShdw>
          </a:effectLst>
        </p:spPr>
        <p:txBody>
          <a:bodyPr lIns="65116" tIns="32559" rIns="65116" bIns="32559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kumimoji="1" lang="en-AU" altLang="en-US" sz="1600" dirty="0" err="1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Jestaun</a:t>
            </a:r>
            <a:r>
              <a:rPr kumimoji="1" lang="en-AU" altLang="en-US" sz="1600" dirty="0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 </a:t>
            </a:r>
            <a:r>
              <a:rPr kumimoji="1" lang="en-AU" altLang="en-US" sz="1600" dirty="0" err="1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Kontratu</a:t>
            </a:r>
            <a:r>
              <a:rPr kumimoji="1" lang="en-AU" altLang="en-US" sz="1600" dirty="0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 &amp; </a:t>
            </a:r>
            <a:r>
              <a:rPr kumimoji="1" lang="en-AU" altLang="en-US" sz="1600" dirty="0" err="1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Monitorizasaun</a:t>
            </a:r>
            <a:endParaRPr kumimoji="1" lang="en-AU" altLang="en-US" sz="1600" dirty="0">
              <a:latin typeface="Times New Roman" panose="02020603050405020304" pitchFamily="18" charset="0"/>
              <a:ea typeface="MS PGothic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19" name="Text Box 32">
            <a:extLst>
              <a:ext uri="{FF2B5EF4-FFF2-40B4-BE49-F238E27FC236}">
                <a16:creationId xmlns:a16="http://schemas.microsoft.com/office/drawing/2014/main" id="{38A834B6-4A0E-4554-8B7B-4B4C69EB94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651" y="2741041"/>
            <a:ext cx="2791883" cy="80441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rgbClr val="FFFFFF"/>
            </a:solidFill>
            <a:miter lim="800000"/>
            <a:headEnd/>
            <a:tailEnd/>
          </a:ln>
          <a:effectLst>
            <a:outerShdw dist="99190" dir="2388334" algn="ctr" rotWithShape="0">
              <a:schemeClr val="bg2"/>
            </a:outerShdw>
          </a:effectLst>
        </p:spPr>
        <p:txBody>
          <a:bodyPr lIns="65116" tIns="32559" rIns="65116" bIns="32559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kumimoji="1" lang="en-AU" altLang="en-US" sz="1600" dirty="0" err="1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Simu</a:t>
            </a:r>
            <a:r>
              <a:rPr kumimoji="1" lang="en-AU" altLang="en-US" sz="1600" dirty="0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 </a:t>
            </a:r>
            <a:r>
              <a:rPr kumimoji="1" lang="en-AU" altLang="en-US" sz="1600" dirty="0" err="1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sasán</a:t>
            </a:r>
            <a:r>
              <a:rPr kumimoji="1" lang="en-AU" altLang="en-US" sz="1600" dirty="0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, </a:t>
            </a:r>
            <a:r>
              <a:rPr kumimoji="1" lang="en-AU" altLang="en-US" sz="1600" dirty="0" err="1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obra</a:t>
            </a:r>
            <a:r>
              <a:rPr kumimoji="1" lang="en-AU" altLang="en-US" sz="1600" dirty="0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 no </a:t>
            </a:r>
            <a:r>
              <a:rPr kumimoji="1" lang="en-AU" altLang="en-US" sz="1600" dirty="0" err="1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servisu</a:t>
            </a:r>
            <a:r>
              <a:rPr kumimoji="1" lang="en-AU" altLang="en-US" sz="1600" dirty="0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, </a:t>
            </a:r>
            <a:r>
              <a:rPr kumimoji="1" lang="en-AU" altLang="en-US" sz="1600" dirty="0" err="1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inspesaun</a:t>
            </a:r>
            <a:r>
              <a:rPr kumimoji="1" lang="en-AU" altLang="en-US" sz="1600" dirty="0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 </a:t>
            </a:r>
            <a:r>
              <a:rPr kumimoji="1" lang="en-AU" altLang="en-US" sz="1600" dirty="0" err="1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dezempeñu</a:t>
            </a:r>
            <a:r>
              <a:rPr kumimoji="1" lang="en-AU" altLang="en-US" sz="1600" dirty="0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 no </a:t>
            </a:r>
            <a:r>
              <a:rPr kumimoji="1" lang="en-AU" altLang="en-US" sz="1600" dirty="0" err="1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kontrolu</a:t>
            </a:r>
            <a:r>
              <a:rPr kumimoji="1" lang="en-AU" altLang="en-US" sz="1600" dirty="0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 </a:t>
            </a:r>
            <a:r>
              <a:rPr kumimoji="1" lang="en-AU" altLang="en-US" sz="1600" dirty="0" err="1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kualidade</a:t>
            </a:r>
            <a:r>
              <a:rPr kumimoji="1" lang="en-AU" altLang="en-US" sz="1600" dirty="0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 no </a:t>
            </a:r>
            <a:r>
              <a:rPr kumimoji="1" lang="en-AU" altLang="en-US" sz="1600" dirty="0" err="1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relatóriu</a:t>
            </a:r>
            <a:r>
              <a:rPr kumimoji="1" lang="en-AU" altLang="en-US" sz="1600" dirty="0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1" name="Text Box 29">
            <a:extLst>
              <a:ext uri="{FF2B5EF4-FFF2-40B4-BE49-F238E27FC236}">
                <a16:creationId xmlns:a16="http://schemas.microsoft.com/office/drawing/2014/main" id="{A3990F36-55E4-471C-94CD-F0849E8E80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4451" y="4633687"/>
            <a:ext cx="2423583" cy="55819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rgbClr val="FFFFFF"/>
            </a:solidFill>
            <a:miter lim="800000"/>
            <a:headEnd/>
            <a:tailEnd/>
          </a:ln>
          <a:effectLst>
            <a:outerShdw dist="99190" dir="2388334" algn="ctr" rotWithShape="0">
              <a:schemeClr val="bg2"/>
            </a:outerShdw>
          </a:effectLst>
        </p:spPr>
        <p:txBody>
          <a:bodyPr lIns="65116" tIns="32559" rIns="65116" bIns="32559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kumimoji="1" lang="en-AU" altLang="en-US" sz="1600" dirty="0" err="1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Avalia</a:t>
            </a:r>
            <a:r>
              <a:rPr kumimoji="1" lang="en-AU" altLang="en-US" sz="1600" dirty="0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 </a:t>
            </a:r>
            <a:r>
              <a:rPr kumimoji="1" lang="en-AU" altLang="en-US" sz="1600" dirty="0" err="1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proposta</a:t>
            </a:r>
            <a:r>
              <a:rPr kumimoji="1" lang="en-AU" altLang="en-US" sz="1600" dirty="0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 no </a:t>
            </a:r>
            <a:r>
              <a:rPr kumimoji="1" lang="en-AU" altLang="en-US" sz="1600" dirty="0" err="1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adjudika</a:t>
            </a:r>
            <a:r>
              <a:rPr kumimoji="1" lang="en-AU" altLang="en-US" sz="1600" dirty="0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 </a:t>
            </a:r>
            <a:r>
              <a:rPr kumimoji="1" lang="en-AU" altLang="en-US" sz="1600" dirty="0" err="1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kontratu</a:t>
            </a:r>
            <a:endParaRPr kumimoji="1" lang="en-AU" altLang="en-US" sz="1600" dirty="0">
              <a:latin typeface="Times New Roman" panose="02020603050405020304" pitchFamily="18" charset="0"/>
              <a:ea typeface="MS PGothic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22" name="Стрелка вправо 8">
            <a:extLst>
              <a:ext uri="{FF2B5EF4-FFF2-40B4-BE49-F238E27FC236}">
                <a16:creationId xmlns:a16="http://schemas.microsoft.com/office/drawing/2014/main" id="{291504F0-4617-4E51-8D31-8B272A1E1409}"/>
              </a:ext>
            </a:extLst>
          </p:cNvPr>
          <p:cNvSpPr/>
          <p:nvPr/>
        </p:nvSpPr>
        <p:spPr>
          <a:xfrm rot="2417162">
            <a:off x="7664451" y="1568451"/>
            <a:ext cx="687916" cy="596900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400"/>
          </a:p>
        </p:txBody>
      </p:sp>
      <p:sp>
        <p:nvSpPr>
          <p:cNvPr id="23" name="Стрелка вправо 8">
            <a:extLst>
              <a:ext uri="{FF2B5EF4-FFF2-40B4-BE49-F238E27FC236}">
                <a16:creationId xmlns:a16="http://schemas.microsoft.com/office/drawing/2014/main" id="{B2195D6F-9797-4B4D-92CE-AA2ACC6BDFAC}"/>
              </a:ext>
            </a:extLst>
          </p:cNvPr>
          <p:cNvSpPr/>
          <p:nvPr/>
        </p:nvSpPr>
        <p:spPr>
          <a:xfrm rot="6483991">
            <a:off x="8023226" y="3825875"/>
            <a:ext cx="687917" cy="596900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400"/>
          </a:p>
        </p:txBody>
      </p:sp>
      <p:sp>
        <p:nvSpPr>
          <p:cNvPr id="24" name="Стрелка вправо 8">
            <a:extLst>
              <a:ext uri="{FF2B5EF4-FFF2-40B4-BE49-F238E27FC236}">
                <a16:creationId xmlns:a16="http://schemas.microsoft.com/office/drawing/2014/main" id="{6F6116FB-8025-4A1E-96D2-D63693629155}"/>
              </a:ext>
            </a:extLst>
          </p:cNvPr>
          <p:cNvSpPr/>
          <p:nvPr/>
        </p:nvSpPr>
        <p:spPr>
          <a:xfrm rot="20841773">
            <a:off x="5386918" y="910167"/>
            <a:ext cx="687916" cy="594784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400"/>
          </a:p>
        </p:txBody>
      </p:sp>
      <p:sp>
        <p:nvSpPr>
          <p:cNvPr id="25" name="Стрелка вправо 8">
            <a:extLst>
              <a:ext uri="{FF2B5EF4-FFF2-40B4-BE49-F238E27FC236}">
                <a16:creationId xmlns:a16="http://schemas.microsoft.com/office/drawing/2014/main" id="{A42F91A8-9CBE-4262-837B-82611DDA5C93}"/>
              </a:ext>
            </a:extLst>
          </p:cNvPr>
          <p:cNvSpPr/>
          <p:nvPr/>
        </p:nvSpPr>
        <p:spPr>
          <a:xfrm rot="16411883">
            <a:off x="3703110" y="2416175"/>
            <a:ext cx="687917" cy="596900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400"/>
          </a:p>
        </p:txBody>
      </p:sp>
      <p:sp>
        <p:nvSpPr>
          <p:cNvPr id="26" name="Стрелка вправо 8">
            <a:extLst>
              <a:ext uri="{FF2B5EF4-FFF2-40B4-BE49-F238E27FC236}">
                <a16:creationId xmlns:a16="http://schemas.microsoft.com/office/drawing/2014/main" id="{B728CEEA-5BFC-400C-B29F-8FCCDE505F79}"/>
              </a:ext>
            </a:extLst>
          </p:cNvPr>
          <p:cNvSpPr/>
          <p:nvPr/>
        </p:nvSpPr>
        <p:spPr>
          <a:xfrm rot="10228713">
            <a:off x="6546852" y="4965701"/>
            <a:ext cx="690033" cy="596900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400"/>
          </a:p>
        </p:txBody>
      </p:sp>
      <p:grpSp>
        <p:nvGrpSpPr>
          <p:cNvPr id="23570" name="Group 5">
            <a:extLst>
              <a:ext uri="{FF2B5EF4-FFF2-40B4-BE49-F238E27FC236}">
                <a16:creationId xmlns:a16="http://schemas.microsoft.com/office/drawing/2014/main" id="{DB48DA29-D8E5-4E1A-9AF3-6611BB783651}"/>
              </a:ext>
            </a:extLst>
          </p:cNvPr>
          <p:cNvGrpSpPr>
            <a:grpSpLocks/>
          </p:cNvGrpSpPr>
          <p:nvPr/>
        </p:nvGrpSpPr>
        <p:grpSpPr bwMode="auto">
          <a:xfrm>
            <a:off x="7497234" y="258234"/>
            <a:ext cx="571500" cy="783167"/>
            <a:chOff x="5321887" y="368772"/>
            <a:chExt cx="427330" cy="618802"/>
          </a:xfrm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53D460EA-65A1-4E96-8106-8C929D01E327}"/>
                </a:ext>
              </a:extLst>
            </p:cNvPr>
            <p:cNvCxnSpPr/>
            <p:nvPr/>
          </p:nvCxnSpPr>
          <p:spPr>
            <a:xfrm>
              <a:off x="5321887" y="412255"/>
              <a:ext cx="0" cy="575319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Flowchart: Punched Tape 3">
              <a:extLst>
                <a:ext uri="{FF2B5EF4-FFF2-40B4-BE49-F238E27FC236}">
                  <a16:creationId xmlns:a16="http://schemas.microsoft.com/office/drawing/2014/main" id="{74AA6D7D-60B0-4D75-9DC7-0090702E5FD0}"/>
                </a:ext>
              </a:extLst>
            </p:cNvPr>
            <p:cNvSpPr/>
            <p:nvPr/>
          </p:nvSpPr>
          <p:spPr>
            <a:xfrm>
              <a:off x="5321887" y="368772"/>
              <a:ext cx="427330" cy="215745"/>
            </a:xfrm>
            <a:prstGeom prst="flowChartPunchedTap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400"/>
            </a:p>
          </p:txBody>
        </p:sp>
      </p:grpSp>
      <p:sp>
        <p:nvSpPr>
          <p:cNvPr id="23571" name="TextBox 6">
            <a:extLst>
              <a:ext uri="{FF2B5EF4-FFF2-40B4-BE49-F238E27FC236}">
                <a16:creationId xmlns:a16="http://schemas.microsoft.com/office/drawing/2014/main" id="{BF9F07EE-A7D6-43DE-BDD4-C5CC847190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1251" y="630767"/>
            <a:ext cx="2017183" cy="379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1867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PLANU</a:t>
            </a:r>
          </a:p>
        </p:txBody>
      </p:sp>
      <p:sp>
        <p:nvSpPr>
          <p:cNvPr id="23572" name="TextBox 7">
            <a:extLst>
              <a:ext uri="{FF2B5EF4-FFF2-40B4-BE49-F238E27FC236}">
                <a16:creationId xmlns:a16="http://schemas.microsoft.com/office/drawing/2014/main" id="{4746EA84-F662-4365-9314-47426D9B73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90001" y="2082800"/>
            <a:ext cx="2197100" cy="379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1867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lang="en-US" altLang="en-US" sz="1867" b="1" i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BUDGET </a:t>
            </a:r>
          </a:p>
        </p:txBody>
      </p:sp>
      <p:sp>
        <p:nvSpPr>
          <p:cNvPr id="23573" name="TextBox 9">
            <a:extLst>
              <a:ext uri="{FF2B5EF4-FFF2-40B4-BE49-F238E27FC236}">
                <a16:creationId xmlns:a16="http://schemas.microsoft.com/office/drawing/2014/main" id="{9B08BF41-405B-4315-9762-515D74809C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29700" y="3729567"/>
            <a:ext cx="2641600" cy="666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1867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ESPESIFIKA</a:t>
            </a:r>
          </a:p>
          <a:p>
            <a:pPr eaLnBrk="1" hangingPunct="1"/>
            <a:r>
              <a:rPr lang="en-US" altLang="en-US" sz="1867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REKERIMENTU</a:t>
            </a:r>
          </a:p>
        </p:txBody>
      </p:sp>
      <p:sp>
        <p:nvSpPr>
          <p:cNvPr id="28" name="Text Box 29">
            <a:extLst>
              <a:ext uri="{FF2B5EF4-FFF2-40B4-BE49-F238E27FC236}">
                <a16:creationId xmlns:a16="http://schemas.microsoft.com/office/drawing/2014/main" id="{0C615300-D715-4756-AE75-E97897A53E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14367" y="4358176"/>
            <a:ext cx="2459567" cy="80441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rgbClr val="FFFFFF"/>
            </a:solidFill>
            <a:miter lim="800000"/>
            <a:headEnd/>
            <a:tailEnd/>
          </a:ln>
          <a:effectLst>
            <a:outerShdw dist="99190" dir="2388334" algn="ctr" rotWithShape="0">
              <a:schemeClr val="bg2"/>
            </a:outerShdw>
          </a:effectLst>
        </p:spPr>
        <p:txBody>
          <a:bodyPr lIns="65116" tIns="32559" rIns="65116" bIns="32559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kumimoji="1" lang="en-AU" altLang="en-US" sz="1600" dirty="0" err="1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Preparasaun</a:t>
            </a:r>
            <a:r>
              <a:rPr kumimoji="1" lang="en-AU" altLang="en-US" sz="1600" dirty="0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 </a:t>
            </a:r>
            <a:r>
              <a:rPr kumimoji="1" lang="en-AU" altLang="en-US" sz="1600" dirty="0" err="1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dokumentu</a:t>
            </a:r>
            <a:r>
              <a:rPr kumimoji="1" lang="en-AU" altLang="en-US" sz="1600" dirty="0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 </a:t>
            </a:r>
            <a:r>
              <a:rPr kumimoji="1" lang="en-AU" altLang="en-US" sz="1600" dirty="0" err="1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komprovativu</a:t>
            </a:r>
            <a:r>
              <a:rPr kumimoji="1" lang="en-AU" altLang="en-US" sz="1600" dirty="0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 (</a:t>
            </a:r>
            <a:r>
              <a:rPr kumimoji="1" lang="en-AU" altLang="en-US" sz="1600" dirty="0" err="1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ToR</a:t>
            </a:r>
            <a:r>
              <a:rPr kumimoji="1" lang="en-AU" altLang="en-US" sz="1600" dirty="0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, Spec, </a:t>
            </a:r>
            <a:r>
              <a:rPr kumimoji="1" lang="en-AU" altLang="en-US" sz="1600" dirty="0" err="1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BoQ</a:t>
            </a:r>
            <a:r>
              <a:rPr kumimoji="1" lang="en-AU" altLang="en-US" sz="1600" dirty="0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, </a:t>
            </a:r>
            <a:r>
              <a:rPr kumimoji="1" lang="en-AU" altLang="en-US" sz="1600" dirty="0" err="1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Desenho</a:t>
            </a:r>
            <a:r>
              <a:rPr kumimoji="1" lang="en-AU" altLang="en-US" sz="1600" dirty="0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 no </a:t>
            </a:r>
            <a:r>
              <a:rPr kumimoji="1" lang="en-AU" altLang="en-US" sz="1600" dirty="0" err="1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sst</a:t>
            </a:r>
            <a:r>
              <a:rPr kumimoji="1" lang="en-AU" altLang="en-US" sz="1600" dirty="0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3575" name="TextBox 11">
            <a:extLst>
              <a:ext uri="{FF2B5EF4-FFF2-40B4-BE49-F238E27FC236}">
                <a16:creationId xmlns:a16="http://schemas.microsoft.com/office/drawing/2014/main" id="{4E775BC8-AF3D-4A9B-8E6D-2407FADF13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8101" y="5346700"/>
            <a:ext cx="2705100" cy="379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1867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4.KOMIT CPV</a:t>
            </a:r>
          </a:p>
        </p:txBody>
      </p:sp>
      <p:sp>
        <p:nvSpPr>
          <p:cNvPr id="30" name="Text Box 29">
            <a:extLst>
              <a:ext uri="{FF2B5EF4-FFF2-40B4-BE49-F238E27FC236}">
                <a16:creationId xmlns:a16="http://schemas.microsoft.com/office/drawing/2014/main" id="{43F53FDB-4A2E-4F15-A606-EFFE4D6ED9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98267" y="5778803"/>
            <a:ext cx="2330451" cy="55819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rgbClr val="FFFFFF"/>
            </a:solidFill>
            <a:miter lim="800000"/>
            <a:headEnd/>
            <a:tailEnd/>
          </a:ln>
          <a:effectLst>
            <a:outerShdw dist="99190" dir="2388334" algn="ctr" rotWithShape="0">
              <a:schemeClr val="bg2"/>
            </a:outerShdw>
          </a:effectLst>
        </p:spPr>
        <p:txBody>
          <a:bodyPr lIns="65116" tIns="32559" rIns="65116" bIns="32559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kumimoji="1" lang="en-AU" altLang="en-US" sz="1600" dirty="0" err="1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Emisaun</a:t>
            </a:r>
            <a:r>
              <a:rPr kumimoji="1" lang="en-AU" altLang="en-US" sz="1600" dirty="0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 no </a:t>
            </a:r>
            <a:r>
              <a:rPr kumimoji="1" lang="en-AU" altLang="en-US" sz="1600" dirty="0" err="1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aprovasaun</a:t>
            </a:r>
            <a:r>
              <a:rPr kumimoji="1" lang="en-AU" altLang="en-US" sz="1600" dirty="0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 CPV </a:t>
            </a:r>
          </a:p>
        </p:txBody>
      </p:sp>
      <p:sp>
        <p:nvSpPr>
          <p:cNvPr id="31" name="Стрелка вправо 8">
            <a:extLst>
              <a:ext uri="{FF2B5EF4-FFF2-40B4-BE49-F238E27FC236}">
                <a16:creationId xmlns:a16="http://schemas.microsoft.com/office/drawing/2014/main" id="{68A110CC-4E53-4DC4-B7DE-89B8F8B8F19F}"/>
              </a:ext>
            </a:extLst>
          </p:cNvPr>
          <p:cNvSpPr/>
          <p:nvPr/>
        </p:nvSpPr>
        <p:spPr>
          <a:xfrm rot="13866642">
            <a:off x="4278843" y="4350809"/>
            <a:ext cx="687917" cy="596900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400"/>
          </a:p>
        </p:txBody>
      </p:sp>
      <p:sp>
        <p:nvSpPr>
          <p:cNvPr id="32" name="Text Box 29">
            <a:extLst>
              <a:ext uri="{FF2B5EF4-FFF2-40B4-BE49-F238E27FC236}">
                <a16:creationId xmlns:a16="http://schemas.microsoft.com/office/drawing/2014/main" id="{BDF056DF-6A85-445F-9FCB-784CE22DB2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5633" y="5837011"/>
            <a:ext cx="2330451" cy="55819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rgbClr val="FFFFFF"/>
            </a:solidFill>
            <a:miter lim="800000"/>
            <a:headEnd/>
            <a:tailEnd/>
          </a:ln>
          <a:effectLst>
            <a:outerShdw dist="99190" dir="2388334" algn="ctr" rotWithShape="0">
              <a:schemeClr val="bg2"/>
            </a:outerShdw>
          </a:effectLst>
        </p:spPr>
        <p:txBody>
          <a:bodyPr lIns="65116" tIns="32559" rIns="65116" bIns="32559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kumimoji="1" lang="en-AU" altLang="en-US" sz="1600" dirty="0" err="1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Prepara</a:t>
            </a:r>
            <a:r>
              <a:rPr kumimoji="1" lang="en-AU" altLang="en-US" sz="1600" dirty="0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 no </a:t>
            </a:r>
            <a:r>
              <a:rPr kumimoji="1" lang="en-AU" altLang="en-US" sz="1600" dirty="0" err="1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lansa</a:t>
            </a:r>
            <a:r>
              <a:rPr kumimoji="1" lang="en-AU" altLang="en-US" sz="1600" dirty="0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 </a:t>
            </a:r>
            <a:r>
              <a:rPr kumimoji="1" lang="en-AU" altLang="en-US" sz="1600" dirty="0" err="1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dokumentu</a:t>
            </a:r>
            <a:r>
              <a:rPr kumimoji="1" lang="en-AU" altLang="en-US" sz="1600" dirty="0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 </a:t>
            </a:r>
            <a:r>
              <a:rPr kumimoji="1" lang="en-AU" altLang="en-US" sz="1600" dirty="0" err="1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konkursu</a:t>
            </a:r>
            <a:endParaRPr kumimoji="1" lang="en-AU" altLang="en-US" sz="1600" dirty="0">
              <a:latin typeface="Times New Roman" panose="02020603050405020304" pitchFamily="18" charset="0"/>
              <a:ea typeface="MS PGothic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23579" name="TextBox 12">
            <a:extLst>
              <a:ext uri="{FF2B5EF4-FFF2-40B4-BE49-F238E27FC236}">
                <a16:creationId xmlns:a16="http://schemas.microsoft.com/office/drawing/2014/main" id="{BF56DE07-DF15-4AFA-A116-DC62042E9F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0585" y="5477933"/>
            <a:ext cx="1898649" cy="379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1867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TENDER</a:t>
            </a:r>
          </a:p>
        </p:txBody>
      </p:sp>
      <p:sp>
        <p:nvSpPr>
          <p:cNvPr id="23580" name="TextBox 14">
            <a:extLst>
              <a:ext uri="{FF2B5EF4-FFF2-40B4-BE49-F238E27FC236}">
                <a16:creationId xmlns:a16="http://schemas.microsoft.com/office/drawing/2014/main" id="{3E4C615C-65B6-4BD5-AA97-B1DE14EE4C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4484" y="3970867"/>
            <a:ext cx="3530600" cy="666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1867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ESTABELESIMENTU KONTRATU</a:t>
            </a:r>
          </a:p>
        </p:txBody>
      </p:sp>
      <p:sp>
        <p:nvSpPr>
          <p:cNvPr id="23581" name="TextBox 19">
            <a:extLst>
              <a:ext uri="{FF2B5EF4-FFF2-40B4-BE49-F238E27FC236}">
                <a16:creationId xmlns:a16="http://schemas.microsoft.com/office/drawing/2014/main" id="{171CEE00-758E-4A2D-89A7-7D26C97C21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5901" y="2084917"/>
            <a:ext cx="1706033" cy="666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1867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7.JESTAUN KONTRATU</a:t>
            </a:r>
          </a:p>
        </p:txBody>
      </p:sp>
      <p:pic>
        <p:nvPicPr>
          <p:cNvPr id="37" name="Picture 16" descr="j0406108">
            <a:extLst>
              <a:ext uri="{FF2B5EF4-FFF2-40B4-BE49-F238E27FC236}">
                <a16:creationId xmlns:a16="http://schemas.microsoft.com/office/drawing/2014/main" id="{6860EA4C-0D7D-46B5-B359-BF78EC54B3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9385" y="186267"/>
            <a:ext cx="740833" cy="759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83" name="TextBox 26">
            <a:extLst>
              <a:ext uri="{FF2B5EF4-FFF2-40B4-BE49-F238E27FC236}">
                <a16:creationId xmlns:a16="http://schemas.microsoft.com/office/drawing/2014/main" id="{1CE64645-556D-435E-A498-ECB78B586E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8885" y="514351"/>
            <a:ext cx="2950633" cy="379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1867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8. ENTREGA NO JERE</a:t>
            </a:r>
          </a:p>
        </p:txBody>
      </p:sp>
      <p:sp>
        <p:nvSpPr>
          <p:cNvPr id="29" name="Flowchart: Multidocument 28">
            <a:extLst>
              <a:ext uri="{FF2B5EF4-FFF2-40B4-BE49-F238E27FC236}">
                <a16:creationId xmlns:a16="http://schemas.microsoft.com/office/drawing/2014/main" id="{5F3C51C9-85F5-4527-93AA-67AA68D0F0EF}"/>
              </a:ext>
            </a:extLst>
          </p:cNvPr>
          <p:cNvSpPr/>
          <p:nvPr/>
        </p:nvSpPr>
        <p:spPr>
          <a:xfrm>
            <a:off x="698500" y="5306484"/>
            <a:ext cx="1447800" cy="1166283"/>
          </a:xfrm>
          <a:prstGeom prst="flowChartMulti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/>
              <a:t>DOKUMENTU KONTRATU, PLANU NO JESTAUN</a:t>
            </a:r>
          </a:p>
        </p:txBody>
      </p:sp>
      <p:sp>
        <p:nvSpPr>
          <p:cNvPr id="21534" name="TextBox 4">
            <a:extLst>
              <a:ext uri="{FF2B5EF4-FFF2-40B4-BE49-F238E27FC236}">
                <a16:creationId xmlns:a16="http://schemas.microsoft.com/office/drawing/2014/main" id="{D215445C-671C-44B7-8A4C-579E217FB8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96500" y="5422900"/>
            <a:ext cx="1828800" cy="1221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1467" dirty="0">
                <a:solidFill>
                  <a:srgbClr val="FF0000"/>
                </a:solidFill>
              </a:rPr>
              <a:t>Lei </a:t>
            </a:r>
            <a:r>
              <a:rPr lang="en-US" altLang="en-US" sz="1467" dirty="0" err="1">
                <a:solidFill>
                  <a:srgbClr val="FF0000"/>
                </a:solidFill>
              </a:rPr>
              <a:t>Execusaun</a:t>
            </a:r>
            <a:r>
              <a:rPr lang="en-US" altLang="en-US" sz="1467" dirty="0">
                <a:solidFill>
                  <a:srgbClr val="FF0000"/>
                </a:solidFill>
              </a:rPr>
              <a:t> OGE No.13 /2022 </a:t>
            </a:r>
            <a:r>
              <a:rPr lang="en-US" altLang="en-US" sz="1467" dirty="0" err="1">
                <a:solidFill>
                  <a:srgbClr val="FF0000"/>
                </a:solidFill>
              </a:rPr>
              <a:t>Artigo</a:t>
            </a:r>
            <a:r>
              <a:rPr lang="en-US" altLang="en-US" sz="1467" dirty="0">
                <a:solidFill>
                  <a:srgbClr val="FF0000"/>
                </a:solidFill>
              </a:rPr>
              <a:t> 21 </a:t>
            </a:r>
            <a:r>
              <a:rPr lang="en-US" altLang="en-US" sz="1467" dirty="0" err="1">
                <a:solidFill>
                  <a:srgbClr val="FF0000"/>
                </a:solidFill>
              </a:rPr>
              <a:t>autoriza</a:t>
            </a:r>
            <a:r>
              <a:rPr lang="en-US" altLang="en-US" sz="1467" dirty="0">
                <a:solidFill>
                  <a:srgbClr val="FF0000"/>
                </a:solidFill>
              </a:rPr>
              <a:t> </a:t>
            </a:r>
            <a:r>
              <a:rPr lang="en-US" altLang="en-US" sz="1467" dirty="0" err="1">
                <a:solidFill>
                  <a:srgbClr val="FF0000"/>
                </a:solidFill>
              </a:rPr>
              <a:t>atu</a:t>
            </a:r>
            <a:r>
              <a:rPr lang="en-US" altLang="en-US" sz="1467" dirty="0">
                <a:solidFill>
                  <a:srgbClr val="FF0000"/>
                </a:solidFill>
              </a:rPr>
              <a:t> </a:t>
            </a:r>
            <a:r>
              <a:rPr lang="en-US" altLang="en-US" sz="1467" dirty="0" err="1">
                <a:solidFill>
                  <a:srgbClr val="FF0000"/>
                </a:solidFill>
              </a:rPr>
              <a:t>bele</a:t>
            </a:r>
            <a:r>
              <a:rPr lang="en-US" altLang="en-US" sz="1467" dirty="0">
                <a:solidFill>
                  <a:srgbClr val="FF0000"/>
                </a:solidFill>
              </a:rPr>
              <a:t> </a:t>
            </a:r>
            <a:r>
              <a:rPr lang="en-US" altLang="en-US" sz="1467" dirty="0" err="1">
                <a:solidFill>
                  <a:srgbClr val="FF0000"/>
                </a:solidFill>
              </a:rPr>
              <a:t>hahu</a:t>
            </a:r>
            <a:r>
              <a:rPr lang="en-US" altLang="en-US" sz="1467" dirty="0">
                <a:solidFill>
                  <a:srgbClr val="FF0000"/>
                </a:solidFill>
              </a:rPr>
              <a:t> </a:t>
            </a:r>
            <a:r>
              <a:rPr lang="en-US" altLang="en-US" sz="1467" dirty="0" err="1">
                <a:solidFill>
                  <a:srgbClr val="FF0000"/>
                </a:solidFill>
              </a:rPr>
              <a:t>prosesu</a:t>
            </a:r>
            <a:r>
              <a:rPr lang="en-US" altLang="en-US" sz="1467" dirty="0">
                <a:solidFill>
                  <a:srgbClr val="FF0000"/>
                </a:solidFill>
              </a:rPr>
              <a:t> </a:t>
            </a:r>
            <a:r>
              <a:rPr lang="en-US" altLang="en-US" sz="1467" dirty="0" err="1">
                <a:solidFill>
                  <a:srgbClr val="FF0000"/>
                </a:solidFill>
              </a:rPr>
              <a:t>Aprov</a:t>
            </a:r>
            <a:r>
              <a:rPr lang="en-US" altLang="en-US" sz="1467" dirty="0">
                <a:solidFill>
                  <a:srgbClr val="FF0000"/>
                </a:solidFill>
              </a:rPr>
              <a:t>. La </a:t>
            </a:r>
            <a:r>
              <a:rPr lang="en-US" altLang="en-US" sz="1467" dirty="0" err="1">
                <a:solidFill>
                  <a:srgbClr val="FF0000"/>
                </a:solidFill>
              </a:rPr>
              <a:t>presiza</a:t>
            </a:r>
            <a:r>
              <a:rPr lang="en-US" altLang="en-US" sz="1467" dirty="0">
                <a:solidFill>
                  <a:srgbClr val="FF0000"/>
                </a:solidFill>
              </a:rPr>
              <a:t> </a:t>
            </a:r>
            <a:r>
              <a:rPr lang="en-US" altLang="en-US" sz="1467" dirty="0" err="1">
                <a:solidFill>
                  <a:srgbClr val="FF0000"/>
                </a:solidFill>
              </a:rPr>
              <a:t>hein</a:t>
            </a:r>
            <a:r>
              <a:rPr lang="en-US" altLang="en-US" sz="1467" dirty="0">
                <a:solidFill>
                  <a:srgbClr val="FF0000"/>
                </a:solidFill>
              </a:rPr>
              <a:t> CPV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BA50C8F-D4DB-42B4-A16E-FB3CFFE69333}"/>
              </a:ext>
            </a:extLst>
          </p:cNvPr>
          <p:cNvCxnSpPr>
            <a:stCxn id="30" idx="3"/>
            <a:endCxn id="21534" idx="1"/>
          </p:cNvCxnSpPr>
          <p:nvPr/>
        </p:nvCxnSpPr>
        <p:spPr>
          <a:xfrm flipV="1">
            <a:off x="9628718" y="6033484"/>
            <a:ext cx="467782" cy="244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36" name="TextBox 7">
            <a:extLst>
              <a:ext uri="{FF2B5EF4-FFF2-40B4-BE49-F238E27FC236}">
                <a16:creationId xmlns:a16="http://schemas.microsoft.com/office/drawing/2014/main" id="{B9475193-3E82-4ED0-A3FF-48BF652006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8200" y="6419851"/>
            <a:ext cx="351366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1200">
                <a:solidFill>
                  <a:srgbClr val="FF0000"/>
                </a:solidFill>
              </a:rPr>
              <a:t>Pre konkurso, Submissaun, Avaliasaun, Relatorio avaliasaun no Recomendasaun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87A46DE-EC80-21CE-7017-0AD7E98E4D7C}"/>
              </a:ext>
            </a:extLst>
          </p:cNvPr>
          <p:cNvSpPr txBox="1"/>
          <p:nvPr/>
        </p:nvSpPr>
        <p:spPr>
          <a:xfrm>
            <a:off x="8651635" y="-355527"/>
            <a:ext cx="378338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en-US" sz="1400" dirty="0" err="1">
                <a:solidFill>
                  <a:srgbClr val="FF0000"/>
                </a:solidFill>
              </a:rPr>
              <a:t>Decreto</a:t>
            </a:r>
            <a:r>
              <a:rPr lang="en-US" altLang="en-US" sz="1400" dirty="0">
                <a:solidFill>
                  <a:srgbClr val="FF0000"/>
                </a:solidFill>
              </a:rPr>
              <a:t> Lei </a:t>
            </a:r>
            <a:r>
              <a:rPr lang="en-US" altLang="en-US" sz="1400" dirty="0" err="1">
                <a:solidFill>
                  <a:srgbClr val="FF0000"/>
                </a:solidFill>
              </a:rPr>
              <a:t>nú</a:t>
            </a:r>
            <a:r>
              <a:rPr lang="en-US" altLang="en-US" sz="1400" dirty="0">
                <a:solidFill>
                  <a:srgbClr val="FF0000"/>
                </a:solidFill>
              </a:rPr>
              <a:t>. 84/2023 </a:t>
            </a:r>
            <a:r>
              <a:rPr lang="en-US" altLang="en-US" sz="1400" dirty="0" err="1">
                <a:solidFill>
                  <a:srgbClr val="FF0000"/>
                </a:solidFill>
              </a:rPr>
              <a:t>Artigo</a:t>
            </a:r>
            <a:r>
              <a:rPr lang="en-US" altLang="en-US" sz="1400" dirty="0">
                <a:solidFill>
                  <a:srgbClr val="FF0000"/>
                </a:solidFill>
              </a:rPr>
              <a:t> 94 </a:t>
            </a:r>
            <a:r>
              <a:rPr lang="en-US" altLang="en-US" sz="1400" dirty="0" err="1">
                <a:solidFill>
                  <a:srgbClr val="FF0000"/>
                </a:solidFill>
              </a:rPr>
              <a:t>Planu</a:t>
            </a:r>
            <a:r>
              <a:rPr lang="en-US" altLang="en-US" sz="1400" dirty="0">
                <a:solidFill>
                  <a:srgbClr val="FF0000"/>
                </a:solidFill>
              </a:rPr>
              <a:t> </a:t>
            </a:r>
            <a:r>
              <a:rPr lang="en-US" altLang="en-US" sz="1400" dirty="0" err="1">
                <a:solidFill>
                  <a:srgbClr val="FF0000"/>
                </a:solidFill>
              </a:rPr>
              <a:t>Aprovisionamento</a:t>
            </a:r>
            <a:r>
              <a:rPr lang="en-US" altLang="en-US" sz="1400" dirty="0">
                <a:solidFill>
                  <a:srgbClr val="FF0000"/>
                </a:solidFill>
              </a:rPr>
              <a:t> </a:t>
            </a:r>
            <a:r>
              <a:rPr lang="en-US" altLang="en-US" sz="1400" dirty="0" err="1">
                <a:solidFill>
                  <a:srgbClr val="FF0000"/>
                </a:solidFill>
              </a:rPr>
              <a:t>identifika</a:t>
            </a:r>
            <a:r>
              <a:rPr lang="en-US" altLang="en-US" sz="1400" dirty="0">
                <a:solidFill>
                  <a:srgbClr val="FF0000"/>
                </a:solidFill>
              </a:rPr>
              <a:t> </a:t>
            </a:r>
            <a:r>
              <a:rPr lang="en-US" altLang="en-US" sz="1400" dirty="0" err="1">
                <a:solidFill>
                  <a:srgbClr val="FF0000"/>
                </a:solidFill>
              </a:rPr>
              <a:t>rikusoi</a:t>
            </a:r>
            <a:r>
              <a:rPr lang="en-US" altLang="en-US" sz="1400" dirty="0">
                <a:solidFill>
                  <a:srgbClr val="FF0000"/>
                </a:solidFill>
              </a:rPr>
              <a:t>/ben’s </a:t>
            </a:r>
            <a:r>
              <a:rPr lang="en-US" altLang="en-US" sz="1400" dirty="0" err="1">
                <a:solidFill>
                  <a:srgbClr val="FF0000"/>
                </a:solidFill>
              </a:rPr>
              <a:t>servisu</a:t>
            </a:r>
            <a:r>
              <a:rPr lang="en-US" altLang="en-US" sz="1400" dirty="0">
                <a:solidFill>
                  <a:srgbClr val="FF0000"/>
                </a:solidFill>
              </a:rPr>
              <a:t> </a:t>
            </a:r>
            <a:r>
              <a:rPr lang="en-US" altLang="en-US" sz="1400" dirty="0" err="1">
                <a:solidFill>
                  <a:srgbClr val="FF0000"/>
                </a:solidFill>
              </a:rPr>
              <a:t>hirak</a:t>
            </a:r>
            <a:r>
              <a:rPr lang="en-US" altLang="en-US" sz="1400" dirty="0">
                <a:solidFill>
                  <a:srgbClr val="FF0000"/>
                </a:solidFill>
              </a:rPr>
              <a:t> </a:t>
            </a:r>
            <a:r>
              <a:rPr lang="en-US" altLang="en-US" sz="1400" dirty="0" err="1">
                <a:solidFill>
                  <a:srgbClr val="FF0000"/>
                </a:solidFill>
              </a:rPr>
              <a:t>hosi</a:t>
            </a:r>
            <a:r>
              <a:rPr lang="en-US" altLang="en-US" sz="1400" dirty="0">
                <a:solidFill>
                  <a:srgbClr val="FF0000"/>
                </a:solidFill>
              </a:rPr>
              <a:t> </a:t>
            </a:r>
            <a:r>
              <a:rPr lang="en-US" altLang="en-US" sz="1400" dirty="0" err="1">
                <a:solidFill>
                  <a:srgbClr val="FF0000"/>
                </a:solidFill>
              </a:rPr>
              <a:t>li’ur</a:t>
            </a:r>
            <a:r>
              <a:rPr lang="en-US" altLang="en-US" sz="1400" dirty="0">
                <a:solidFill>
                  <a:srgbClr val="FF0000"/>
                </a:solidFill>
              </a:rPr>
              <a:t> no </a:t>
            </a:r>
            <a:r>
              <a:rPr lang="en-US" altLang="en-US" sz="1400" dirty="0" err="1">
                <a:solidFill>
                  <a:srgbClr val="FF0000"/>
                </a:solidFill>
              </a:rPr>
              <a:t>ezekusaun</a:t>
            </a:r>
            <a:r>
              <a:rPr lang="en-US" altLang="en-US" sz="1400" dirty="0">
                <a:solidFill>
                  <a:srgbClr val="FF0000"/>
                </a:solidFill>
              </a:rPr>
              <a:t> </a:t>
            </a:r>
            <a:r>
              <a:rPr lang="en-US" altLang="en-US" sz="1400" dirty="0" err="1">
                <a:solidFill>
                  <a:srgbClr val="FF0000"/>
                </a:solidFill>
              </a:rPr>
              <a:t>obra</a:t>
            </a:r>
            <a:r>
              <a:rPr lang="en-US" altLang="en-US" sz="1400" dirty="0">
                <a:solidFill>
                  <a:srgbClr val="FF0000"/>
                </a:solidFill>
              </a:rPr>
              <a:t> </a:t>
            </a:r>
            <a:r>
              <a:rPr lang="en-US" altLang="en-US" sz="1400" dirty="0" err="1">
                <a:solidFill>
                  <a:srgbClr val="FF0000"/>
                </a:solidFill>
              </a:rPr>
              <a:t>nian</a:t>
            </a:r>
            <a:r>
              <a:rPr lang="en-US" altLang="en-US" sz="1400" dirty="0">
                <a:solidFill>
                  <a:srgbClr val="FF0000"/>
                </a:solidFill>
              </a:rPr>
              <a:t> </a:t>
            </a:r>
            <a:r>
              <a:rPr lang="en-US" altLang="en-US" sz="1400" dirty="0" err="1">
                <a:solidFill>
                  <a:srgbClr val="FF0000"/>
                </a:solidFill>
              </a:rPr>
              <a:t>sira</a:t>
            </a:r>
            <a:r>
              <a:rPr lang="en-US" altLang="en-US" sz="1400" dirty="0">
                <a:solidFill>
                  <a:srgbClr val="FF0000"/>
                </a:solidFill>
              </a:rPr>
              <a:t>, </a:t>
            </a:r>
            <a:r>
              <a:rPr lang="en-US" altLang="en-US" sz="1400" dirty="0" err="1">
                <a:solidFill>
                  <a:srgbClr val="FF0000"/>
                </a:solidFill>
              </a:rPr>
              <a:t>ne’ebé</a:t>
            </a:r>
            <a:r>
              <a:rPr lang="en-US" altLang="en-US" sz="1400" dirty="0">
                <a:solidFill>
                  <a:srgbClr val="FF0000"/>
                </a:solidFill>
              </a:rPr>
              <a:t> </a:t>
            </a:r>
            <a:r>
              <a:rPr lang="en-US" altLang="en-US" sz="1400" dirty="0" err="1">
                <a:solidFill>
                  <a:srgbClr val="FF0000"/>
                </a:solidFill>
              </a:rPr>
              <a:t>sosa</a:t>
            </a:r>
            <a:r>
              <a:rPr lang="en-US" altLang="en-US" sz="1400" dirty="0">
                <a:solidFill>
                  <a:srgbClr val="FF0000"/>
                </a:solidFill>
              </a:rPr>
              <a:t> </a:t>
            </a:r>
            <a:r>
              <a:rPr lang="en-US" altLang="en-US" sz="1400" dirty="0" err="1">
                <a:solidFill>
                  <a:srgbClr val="FF0000"/>
                </a:solidFill>
              </a:rPr>
              <a:t>hosi</a:t>
            </a:r>
            <a:r>
              <a:rPr lang="en-US" altLang="en-US" sz="1400" dirty="0">
                <a:solidFill>
                  <a:srgbClr val="FF0000"/>
                </a:solidFill>
              </a:rPr>
              <a:t> </a:t>
            </a:r>
            <a:r>
              <a:rPr lang="en-US" altLang="en-US" sz="1400" dirty="0" err="1">
                <a:solidFill>
                  <a:srgbClr val="FF0000"/>
                </a:solidFill>
              </a:rPr>
              <a:t>Autoridade</a:t>
            </a:r>
            <a:r>
              <a:rPr lang="en-US" altLang="en-US" sz="1400" dirty="0">
                <a:solidFill>
                  <a:srgbClr val="FF0000"/>
                </a:solidFill>
              </a:rPr>
              <a:t> </a:t>
            </a:r>
            <a:r>
              <a:rPr lang="en-US" altLang="en-US" sz="1400" dirty="0" err="1">
                <a:solidFill>
                  <a:srgbClr val="FF0000"/>
                </a:solidFill>
              </a:rPr>
              <a:t>Municipál</a:t>
            </a:r>
            <a:r>
              <a:rPr lang="en-US" altLang="en-US" sz="1400" dirty="0">
                <a:solidFill>
                  <a:srgbClr val="FF0000"/>
                </a:solidFill>
              </a:rPr>
              <a:t>, </a:t>
            </a:r>
            <a:r>
              <a:rPr lang="en-US" altLang="en-US" sz="1400" dirty="0" err="1">
                <a:solidFill>
                  <a:srgbClr val="FF0000"/>
                </a:solidFill>
              </a:rPr>
              <a:t>durante</a:t>
            </a:r>
            <a:r>
              <a:rPr lang="en-US" altLang="en-US" sz="1400" dirty="0">
                <a:solidFill>
                  <a:srgbClr val="FF0000"/>
                </a:solidFill>
              </a:rPr>
              <a:t> </a:t>
            </a:r>
            <a:r>
              <a:rPr lang="en-US" altLang="en-US" sz="1400" dirty="0" err="1">
                <a:solidFill>
                  <a:srgbClr val="FF0000"/>
                </a:solidFill>
              </a:rPr>
              <a:t>tinan</a:t>
            </a:r>
            <a:r>
              <a:rPr lang="en-US" altLang="en-US" sz="1400" dirty="0">
                <a:solidFill>
                  <a:srgbClr val="FF0000"/>
                </a:solidFill>
              </a:rPr>
              <a:t> </a:t>
            </a:r>
            <a:r>
              <a:rPr lang="en-US" altLang="en-US" sz="1400" dirty="0" err="1">
                <a:solidFill>
                  <a:srgbClr val="FF0000"/>
                </a:solidFill>
              </a:rPr>
              <a:t>ida</a:t>
            </a:r>
            <a:r>
              <a:rPr lang="en-US" altLang="en-US" sz="1400" dirty="0">
                <a:solidFill>
                  <a:srgbClr val="FF0000"/>
                </a:solidFill>
              </a:rPr>
              <a:t> </a:t>
            </a:r>
            <a:r>
              <a:rPr lang="en-US" altLang="en-US" sz="1400" dirty="0" err="1">
                <a:solidFill>
                  <a:srgbClr val="FF0000"/>
                </a:solidFill>
              </a:rPr>
              <a:t>nia</a:t>
            </a:r>
            <a:r>
              <a:rPr lang="en-US" altLang="en-US" sz="1400" dirty="0">
                <a:solidFill>
                  <a:srgbClr val="FF0000"/>
                </a:solidFill>
              </a:rPr>
              <a:t> </a:t>
            </a:r>
            <a:r>
              <a:rPr lang="en-US" altLang="en-US" sz="1400" dirty="0" err="1">
                <a:solidFill>
                  <a:srgbClr val="FF0000"/>
                </a:solidFill>
              </a:rPr>
              <a:t>laran</a:t>
            </a:r>
            <a:r>
              <a:rPr lang="en-US" altLang="en-US" sz="1400" dirty="0">
                <a:solidFill>
                  <a:srgbClr val="FF0000"/>
                </a:solidFill>
              </a:rPr>
              <a:t>, </a:t>
            </a:r>
            <a:r>
              <a:rPr lang="en-US" altLang="en-US" sz="1400" dirty="0" err="1">
                <a:solidFill>
                  <a:srgbClr val="FF0000"/>
                </a:solidFill>
              </a:rPr>
              <a:t>liu</a:t>
            </a:r>
            <a:r>
              <a:rPr lang="en-US" altLang="en-US" sz="1400" dirty="0">
                <a:solidFill>
                  <a:srgbClr val="FF0000"/>
                </a:solidFill>
              </a:rPr>
              <a:t> </a:t>
            </a:r>
            <a:r>
              <a:rPr lang="en-US" altLang="en-US" sz="1400" dirty="0" err="1">
                <a:solidFill>
                  <a:srgbClr val="FF0000"/>
                </a:solidFill>
              </a:rPr>
              <a:t>hosi</a:t>
            </a:r>
            <a:r>
              <a:rPr lang="en-US" altLang="en-US" sz="1400" dirty="0">
                <a:solidFill>
                  <a:srgbClr val="FF0000"/>
                </a:solidFill>
              </a:rPr>
              <a:t> </a:t>
            </a:r>
            <a:r>
              <a:rPr lang="en-US" altLang="en-US" sz="1400" dirty="0" err="1">
                <a:solidFill>
                  <a:srgbClr val="FF0000"/>
                </a:solidFill>
              </a:rPr>
              <a:t>selebrasaun</a:t>
            </a:r>
            <a:r>
              <a:rPr lang="en-US" altLang="en-US" sz="1400" dirty="0">
                <a:solidFill>
                  <a:srgbClr val="FF0000"/>
                </a:solidFill>
              </a:rPr>
              <a:t> </a:t>
            </a:r>
            <a:r>
              <a:rPr lang="en-US" altLang="en-US" sz="1400" dirty="0" err="1">
                <a:solidFill>
                  <a:srgbClr val="FF0000"/>
                </a:solidFill>
              </a:rPr>
              <a:t>kontratu</a:t>
            </a:r>
            <a:r>
              <a:rPr lang="en-US" altLang="en-US" sz="1400" dirty="0">
                <a:solidFill>
                  <a:srgbClr val="FF0000"/>
                </a:solidFill>
              </a:rPr>
              <a:t> </a:t>
            </a:r>
            <a:r>
              <a:rPr lang="en-US" altLang="en-US" sz="1400" dirty="0" err="1">
                <a:solidFill>
                  <a:srgbClr val="FF0000"/>
                </a:solidFill>
              </a:rPr>
              <a:t>públiku</a:t>
            </a:r>
            <a:r>
              <a:rPr lang="en-US" altLang="en-US" sz="1400" dirty="0">
                <a:solidFill>
                  <a:srgbClr val="FF0000"/>
                </a:solidFill>
              </a:rPr>
              <a:t> </a:t>
            </a:r>
            <a:r>
              <a:rPr lang="en-US" altLang="en-US" sz="1400" dirty="0" err="1">
                <a:solidFill>
                  <a:srgbClr val="FF0000"/>
                </a:solidFill>
              </a:rPr>
              <a:t>sira</a:t>
            </a:r>
            <a:r>
              <a:rPr lang="en-US" altLang="en-US" sz="1400" dirty="0">
                <a:solidFill>
                  <a:srgbClr val="FF0000"/>
                </a:solidFill>
              </a:rPr>
              <a:t> </a:t>
            </a:r>
            <a:r>
              <a:rPr lang="en-US" altLang="en-US" sz="1400" dirty="0" err="1">
                <a:solidFill>
                  <a:srgbClr val="FF0000"/>
                </a:solidFill>
              </a:rPr>
              <a:t>hodi</a:t>
            </a:r>
            <a:r>
              <a:rPr lang="en-US" altLang="en-US" sz="1400" dirty="0">
                <a:solidFill>
                  <a:srgbClr val="FF0000"/>
                </a:solidFill>
              </a:rPr>
              <a:t> </a:t>
            </a:r>
            <a:r>
              <a:rPr lang="en-US" altLang="en-US" sz="1400" dirty="0" err="1">
                <a:solidFill>
                  <a:srgbClr val="FF0000"/>
                </a:solidFill>
              </a:rPr>
              <a:t>hatudu</a:t>
            </a:r>
            <a:r>
              <a:rPr lang="en-US" altLang="en-US" sz="1400" dirty="0">
                <a:solidFill>
                  <a:srgbClr val="FF0000"/>
                </a:solidFill>
              </a:rPr>
              <a:t> </a:t>
            </a:r>
            <a:r>
              <a:rPr lang="en-US" altLang="en-US" sz="1400" dirty="0" err="1">
                <a:solidFill>
                  <a:srgbClr val="FF0000"/>
                </a:solidFill>
              </a:rPr>
              <a:t>nia</a:t>
            </a:r>
            <a:r>
              <a:rPr lang="en-US" altLang="en-US" sz="1400" dirty="0">
                <a:solidFill>
                  <a:srgbClr val="FF0000"/>
                </a:solidFill>
              </a:rPr>
              <a:t> </a:t>
            </a:r>
            <a:r>
              <a:rPr lang="en-US" altLang="en-US" sz="1400" dirty="0" err="1">
                <a:solidFill>
                  <a:srgbClr val="FF0000"/>
                </a:solidFill>
              </a:rPr>
              <a:t>kostu</a:t>
            </a:r>
            <a:r>
              <a:rPr lang="en-US" altLang="en-US" sz="1400" dirty="0">
                <a:solidFill>
                  <a:srgbClr val="FF0000"/>
                </a:solidFill>
              </a:rPr>
              <a:t> </a:t>
            </a:r>
            <a:r>
              <a:rPr lang="en-US" altLang="en-US" sz="1400" dirty="0" err="1">
                <a:solidFill>
                  <a:srgbClr val="FF0000"/>
                </a:solidFill>
              </a:rPr>
              <a:t>sira</a:t>
            </a:r>
            <a:endParaRPr lang="en-US" altLang="en-US" sz="1400" dirty="0">
              <a:solidFill>
                <a:srgbClr val="FF0000"/>
              </a:solidFill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CC8DED0-4E2C-B4AD-F72C-9FF6C1B12D05}"/>
              </a:ext>
            </a:extLst>
          </p:cNvPr>
          <p:cNvCxnSpPr>
            <a:cxnSpLocks/>
          </p:cNvCxnSpPr>
          <p:nvPr/>
        </p:nvCxnSpPr>
        <p:spPr>
          <a:xfrm flipV="1">
            <a:off x="10096500" y="894007"/>
            <a:ext cx="0" cy="2056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235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235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235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235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23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750" fill="hold"/>
                                        <p:tgtEl>
                                          <p:spTgt spid="235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750" fill="hold"/>
                                        <p:tgtEl>
                                          <p:spTgt spid="235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3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3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35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35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3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3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35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35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 nodeType="clickPar">
                      <p:stCondLst>
                        <p:cond delay="indefinite"/>
                      </p:stCondLst>
                      <p:childTnLst>
                        <p:par>
                          <p:cTn id="1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235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235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 animBg="1"/>
      <p:bldP spid="16" grpId="0" animBg="1"/>
      <p:bldP spid="17" grpId="0" animBg="1"/>
      <p:bldP spid="18" grpId="0" animBg="1"/>
      <p:bldP spid="19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3571" grpId="0"/>
      <p:bldP spid="23572" grpId="0"/>
      <p:bldP spid="23573" grpId="0"/>
      <p:bldP spid="28" grpId="0" animBg="1"/>
      <p:bldP spid="23575" grpId="0"/>
      <p:bldP spid="30" grpId="0" animBg="1"/>
      <p:bldP spid="31" grpId="0" animBg="1"/>
      <p:bldP spid="32" grpId="0" animBg="1"/>
      <p:bldP spid="23579" grpId="0"/>
      <p:bldP spid="23580" grpId="0"/>
      <p:bldP spid="23581" grpId="0"/>
      <p:bldP spid="23583" grpId="0"/>
      <p:bldP spid="2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D72303-F9A4-471F-A7B5-9CF259437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572163"/>
          </a:xfrm>
          <a:solidFill>
            <a:schemeClr val="accent2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TYPO PROSEDIMENTO APROVIZIONAMENTO</a:t>
            </a:r>
            <a:br>
              <a:rPr lang="en-US" dirty="0"/>
            </a:br>
            <a:r>
              <a:rPr lang="en-US" dirty="0"/>
              <a:t>DL.22/2022 de 11 de </a:t>
            </a:r>
            <a:r>
              <a:rPr lang="en-US" dirty="0" err="1"/>
              <a:t>Maiu</a:t>
            </a:r>
            <a:r>
              <a:rPr lang="en-US" dirty="0"/>
              <a:t> </a:t>
            </a:r>
            <a:r>
              <a:rPr lang="en-US" dirty="0" err="1"/>
              <a:t>artigo</a:t>
            </a:r>
            <a:r>
              <a:rPr lang="en-US" dirty="0"/>
              <a:t> 33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E6F427-4ACB-4688-B6A1-865F0AB113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31999"/>
            <a:ext cx="10515600" cy="4144963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r>
              <a:rPr lang="en-US" dirty="0"/>
              <a:t>Atu </a:t>
            </a:r>
            <a:r>
              <a:rPr lang="en-US" dirty="0" err="1"/>
              <a:t>ezekuta</a:t>
            </a:r>
            <a:r>
              <a:rPr lang="en-US" dirty="0"/>
              <a:t> </a:t>
            </a:r>
            <a:r>
              <a:rPr lang="en-US" dirty="0" err="1"/>
              <a:t>planu</a:t>
            </a:r>
            <a:r>
              <a:rPr lang="en-US" dirty="0"/>
              <a:t> </a:t>
            </a:r>
            <a:r>
              <a:rPr lang="en-US" dirty="0" err="1"/>
              <a:t>ne’ebe</a:t>
            </a:r>
            <a:r>
              <a:rPr lang="en-US" dirty="0"/>
              <a:t> </a:t>
            </a:r>
            <a:r>
              <a:rPr lang="en-US" dirty="0" err="1"/>
              <a:t>menciona</a:t>
            </a:r>
            <a:r>
              <a:rPr lang="en-US" dirty="0"/>
              <a:t> </a:t>
            </a:r>
            <a:r>
              <a:rPr lang="en-US" dirty="0" err="1"/>
              <a:t>iha</a:t>
            </a:r>
            <a:r>
              <a:rPr lang="en-US" dirty="0"/>
              <a:t> </a:t>
            </a:r>
            <a:r>
              <a:rPr lang="en-US" dirty="0" err="1"/>
              <a:t>leten</a:t>
            </a:r>
            <a:r>
              <a:rPr lang="en-US" dirty="0"/>
              <a:t>  sei </a:t>
            </a:r>
            <a:r>
              <a:rPr lang="en-US" dirty="0" err="1"/>
              <a:t>aplika</a:t>
            </a:r>
            <a:r>
              <a:rPr lang="en-US" dirty="0"/>
              <a:t> </a:t>
            </a:r>
            <a:r>
              <a:rPr lang="en-US" dirty="0" err="1"/>
              <a:t>prosedimentu</a:t>
            </a:r>
            <a:r>
              <a:rPr lang="en-US" dirty="0"/>
              <a:t> </a:t>
            </a:r>
            <a:r>
              <a:rPr lang="en-US" dirty="0" err="1"/>
              <a:t>Aprovizionamento</a:t>
            </a:r>
            <a:r>
              <a:rPr lang="en-US" dirty="0"/>
              <a:t> </a:t>
            </a:r>
            <a:r>
              <a:rPr lang="en-US" dirty="0" err="1"/>
              <a:t>hanesan</a:t>
            </a:r>
            <a:r>
              <a:rPr lang="en-US" dirty="0"/>
              <a:t> </a:t>
            </a:r>
            <a:r>
              <a:rPr lang="en-US" dirty="0" err="1"/>
              <a:t>tuir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: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dirty="0" err="1"/>
              <a:t>Artigo</a:t>
            </a:r>
            <a:r>
              <a:rPr lang="en-US" dirty="0"/>
              <a:t> 34 </a:t>
            </a:r>
            <a:r>
              <a:rPr lang="en-US" dirty="0" err="1"/>
              <a:t>husi</a:t>
            </a:r>
            <a:r>
              <a:rPr lang="en-US" dirty="0"/>
              <a:t> DL.22/2022  </a:t>
            </a:r>
            <a:r>
              <a:rPr lang="en-US" dirty="0" err="1"/>
              <a:t>Konkursu</a:t>
            </a:r>
            <a:r>
              <a:rPr lang="en-US" dirty="0"/>
              <a:t> </a:t>
            </a:r>
            <a:r>
              <a:rPr lang="en-US" dirty="0" err="1"/>
              <a:t>Publiku</a:t>
            </a:r>
            <a:r>
              <a:rPr lang="en-US" dirty="0"/>
              <a:t> (KP)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dirty="0" err="1"/>
              <a:t>Artigo</a:t>
            </a:r>
            <a:r>
              <a:rPr lang="en-US" dirty="0"/>
              <a:t> 35 </a:t>
            </a:r>
            <a:r>
              <a:rPr lang="en-US" dirty="0" err="1"/>
              <a:t>husi</a:t>
            </a:r>
            <a:r>
              <a:rPr lang="en-US" dirty="0"/>
              <a:t> DL.22/2022  </a:t>
            </a:r>
            <a:r>
              <a:rPr lang="en-US" dirty="0" err="1"/>
              <a:t>Konkursu</a:t>
            </a:r>
            <a:r>
              <a:rPr lang="en-US" dirty="0"/>
              <a:t> </a:t>
            </a:r>
            <a:r>
              <a:rPr lang="en-US" dirty="0" err="1"/>
              <a:t>Solisitasaun</a:t>
            </a:r>
            <a:r>
              <a:rPr lang="en-US" dirty="0"/>
              <a:t> </a:t>
            </a:r>
            <a:r>
              <a:rPr lang="en-US" dirty="0" err="1"/>
              <a:t>ba</a:t>
            </a:r>
            <a:r>
              <a:rPr lang="en-US" dirty="0"/>
              <a:t> </a:t>
            </a:r>
            <a:r>
              <a:rPr lang="en-US" dirty="0" err="1"/>
              <a:t>Kotasaun</a:t>
            </a:r>
            <a:r>
              <a:rPr lang="en-US" dirty="0"/>
              <a:t> (SBK)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dirty="0" err="1"/>
              <a:t>Artigo</a:t>
            </a:r>
            <a:r>
              <a:rPr lang="en-US" dirty="0"/>
              <a:t> 36 </a:t>
            </a:r>
            <a:r>
              <a:rPr lang="en-US" dirty="0" err="1"/>
              <a:t>husi</a:t>
            </a:r>
            <a:r>
              <a:rPr lang="en-US" dirty="0"/>
              <a:t> DL.22/2022  </a:t>
            </a:r>
            <a:r>
              <a:rPr lang="en-US" dirty="0" err="1"/>
              <a:t>Konkursu</a:t>
            </a:r>
            <a:r>
              <a:rPr lang="en-US" dirty="0"/>
              <a:t> </a:t>
            </a:r>
            <a:r>
              <a:rPr lang="en-US" dirty="0" err="1"/>
              <a:t>Ajusta</a:t>
            </a:r>
            <a:r>
              <a:rPr lang="en-US" dirty="0"/>
              <a:t>  </a:t>
            </a:r>
            <a:r>
              <a:rPr lang="en-US" dirty="0" err="1"/>
              <a:t>Direto</a:t>
            </a:r>
            <a:r>
              <a:rPr lang="en-US" dirty="0"/>
              <a:t>(AD)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dirty="0" err="1"/>
              <a:t>Artigo</a:t>
            </a:r>
            <a:r>
              <a:rPr lang="en-US" dirty="0"/>
              <a:t> 95 </a:t>
            </a:r>
            <a:r>
              <a:rPr lang="en-US" dirty="0" err="1"/>
              <a:t>husi</a:t>
            </a:r>
            <a:r>
              <a:rPr lang="en-US" dirty="0"/>
              <a:t> DL.22/2022  </a:t>
            </a:r>
            <a:r>
              <a:rPr lang="en-US" dirty="0" err="1"/>
              <a:t>Konkursu</a:t>
            </a:r>
            <a:r>
              <a:rPr lang="en-US" dirty="0"/>
              <a:t> </a:t>
            </a:r>
            <a:r>
              <a:rPr lang="en-US" dirty="0" err="1"/>
              <a:t>Ajusta</a:t>
            </a:r>
            <a:r>
              <a:rPr lang="en-US" dirty="0"/>
              <a:t> </a:t>
            </a:r>
            <a:r>
              <a:rPr lang="en-US" dirty="0" err="1"/>
              <a:t>Direto</a:t>
            </a:r>
            <a:r>
              <a:rPr lang="en-US" dirty="0"/>
              <a:t> </a:t>
            </a:r>
            <a:r>
              <a:rPr lang="en-US" dirty="0" err="1"/>
              <a:t>Simplifikadu</a:t>
            </a:r>
            <a:r>
              <a:rPr lang="en-US" dirty="0"/>
              <a:t> 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dirty="0" err="1"/>
              <a:t>Artigo</a:t>
            </a:r>
            <a:r>
              <a:rPr lang="en-US" dirty="0"/>
              <a:t> 96 </a:t>
            </a:r>
            <a:r>
              <a:rPr lang="en-US" dirty="0" err="1"/>
              <a:t>husi</a:t>
            </a:r>
            <a:r>
              <a:rPr lang="en-US" dirty="0"/>
              <a:t> DL.22/2022  </a:t>
            </a:r>
            <a:r>
              <a:rPr lang="en-US" dirty="0" err="1"/>
              <a:t>Konkursu</a:t>
            </a:r>
            <a:r>
              <a:rPr lang="en-US" dirty="0"/>
              <a:t> </a:t>
            </a:r>
            <a:r>
              <a:rPr lang="en-US" dirty="0" err="1"/>
              <a:t>Ajusta</a:t>
            </a:r>
            <a:r>
              <a:rPr lang="en-US" dirty="0"/>
              <a:t> </a:t>
            </a:r>
            <a:r>
              <a:rPr lang="en-US" dirty="0" err="1"/>
              <a:t>Direta</a:t>
            </a:r>
            <a:r>
              <a:rPr lang="en-US" dirty="0"/>
              <a:t> </a:t>
            </a:r>
            <a:r>
              <a:rPr lang="en-US" dirty="0" err="1"/>
              <a:t>urgente</a:t>
            </a:r>
            <a:r>
              <a:rPr lang="en-US" dirty="0"/>
              <a:t> 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dirty="0" err="1"/>
              <a:t>Artigo</a:t>
            </a:r>
            <a:r>
              <a:rPr lang="en-US" dirty="0"/>
              <a:t> 79 </a:t>
            </a:r>
            <a:r>
              <a:rPr lang="en-US" dirty="0" err="1"/>
              <a:t>husi</a:t>
            </a:r>
            <a:r>
              <a:rPr lang="en-US" dirty="0"/>
              <a:t> DL.22/2022   </a:t>
            </a:r>
            <a:r>
              <a:rPr lang="en-US" dirty="0" err="1"/>
              <a:t>fase</a:t>
            </a:r>
            <a:r>
              <a:rPr lang="en-US" dirty="0"/>
              <a:t> </a:t>
            </a:r>
            <a:r>
              <a:rPr lang="en-US" dirty="0" err="1"/>
              <a:t>Negosiasaun</a:t>
            </a:r>
            <a:endParaRPr lang="en-US" dirty="0"/>
          </a:p>
          <a:p>
            <a:pPr marL="514350" indent="-514350" algn="just">
              <a:buFont typeface="+mj-lt"/>
              <a:buAutoNum type="arabicPeriod"/>
            </a:pPr>
            <a:endParaRPr lang="en-US" b="1" dirty="0">
              <a:solidFill>
                <a:srgbClr val="FF0000"/>
              </a:solidFill>
            </a:endParaRPr>
          </a:p>
          <a:p>
            <a:pPr marL="514350" indent="-514350" algn="just">
              <a:buFont typeface="+mj-lt"/>
              <a:buAutoNum type="arabicPeriod"/>
            </a:pPr>
            <a:endParaRPr lang="en-US" dirty="0"/>
          </a:p>
          <a:p>
            <a:pPr marL="514350" indent="-514350" algn="just">
              <a:buFont typeface="+mj-lt"/>
              <a:buAutoNum type="arabicPeriod"/>
            </a:pPr>
            <a:endParaRPr lang="en-US" dirty="0"/>
          </a:p>
          <a:p>
            <a:pPr marL="0" indent="0" algn="just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28705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083A8-429A-4C3F-A003-C505588E74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1181" y="365125"/>
            <a:ext cx="7538484" cy="1325563"/>
          </a:xfrm>
          <a:solidFill>
            <a:srgbClr val="FFFF00"/>
          </a:solidFill>
        </p:spPr>
        <p:txBody>
          <a:bodyPr/>
          <a:lstStyle/>
          <a:p>
            <a:pPr algn="ctr"/>
            <a:r>
              <a:rPr lang="pt-PT" sz="4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NATUREZA  / SISTEMA PAGAMENTU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366562-9709-46BD-81CB-0ED37C8CA46B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pPr algn="just"/>
            <a:r>
              <a:rPr lang="en-US" dirty="0" err="1"/>
              <a:t>Pagamento</a:t>
            </a:r>
            <a:r>
              <a:rPr lang="en-US" dirty="0"/>
              <a:t> </a:t>
            </a:r>
            <a:r>
              <a:rPr lang="en-US" dirty="0" err="1"/>
              <a:t>adianamento</a:t>
            </a:r>
            <a:r>
              <a:rPr lang="en-US" dirty="0"/>
              <a:t> </a:t>
            </a:r>
            <a:r>
              <a:rPr lang="en-US" dirty="0" err="1"/>
              <a:t>akontese</a:t>
            </a:r>
            <a:r>
              <a:rPr lang="en-US" dirty="0"/>
              <a:t> </a:t>
            </a:r>
            <a:r>
              <a:rPr lang="en-US" dirty="0" err="1"/>
              <a:t>ba</a:t>
            </a:r>
            <a:r>
              <a:rPr lang="en-US" dirty="0"/>
              <a:t> </a:t>
            </a:r>
            <a:r>
              <a:rPr lang="en-US" dirty="0" err="1"/>
              <a:t>Projectu</a:t>
            </a:r>
            <a:r>
              <a:rPr lang="en-US" dirty="0"/>
              <a:t> PDIM ho </a:t>
            </a:r>
            <a:r>
              <a:rPr lang="en-US" dirty="0" err="1"/>
              <a:t>nia</a:t>
            </a:r>
            <a:r>
              <a:rPr lang="en-US" dirty="0"/>
              <a:t> </a:t>
            </a:r>
            <a:r>
              <a:rPr lang="en-US" dirty="0" err="1"/>
              <a:t>Natureza</a:t>
            </a:r>
            <a:r>
              <a:rPr lang="en-US" dirty="0"/>
              <a:t> </a:t>
            </a:r>
            <a:r>
              <a:rPr lang="en-US" dirty="0" err="1"/>
              <a:t>pagamento</a:t>
            </a:r>
            <a:r>
              <a:rPr lang="en-US" dirty="0"/>
              <a:t> </a:t>
            </a:r>
            <a:r>
              <a:rPr lang="en-US" dirty="0" err="1"/>
              <a:t>persentazen</a:t>
            </a:r>
            <a:r>
              <a:rPr lang="en-US" dirty="0"/>
              <a:t> </a:t>
            </a:r>
            <a:r>
              <a:rPr lang="en-US" dirty="0" err="1"/>
              <a:t>diferente</a:t>
            </a:r>
            <a:r>
              <a:rPr lang="en-US" dirty="0"/>
              <a:t> </a:t>
            </a:r>
            <a:r>
              <a:rPr lang="en-US" dirty="0" err="1"/>
              <a:t>ba</a:t>
            </a:r>
            <a:r>
              <a:rPr lang="en-US" dirty="0"/>
              <a:t> </a:t>
            </a:r>
            <a:r>
              <a:rPr lang="en-US" dirty="0" err="1"/>
              <a:t>Emprezsa</a:t>
            </a:r>
            <a:r>
              <a:rPr lang="en-US" dirty="0"/>
              <a:t> </a:t>
            </a:r>
            <a:r>
              <a:rPr lang="en-US" dirty="0" err="1"/>
              <a:t>Kategoria</a:t>
            </a:r>
            <a:r>
              <a:rPr lang="en-US" dirty="0"/>
              <a:t>    A &amp; B </a:t>
            </a:r>
            <a:r>
              <a:rPr lang="en-US" dirty="0" err="1"/>
              <a:t>katak</a:t>
            </a:r>
            <a:r>
              <a:rPr lang="en-US" dirty="0"/>
              <a:t> :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dirty="0"/>
              <a:t> </a:t>
            </a:r>
            <a:r>
              <a:rPr lang="en-US" dirty="0" err="1"/>
              <a:t>Empreza</a:t>
            </a:r>
            <a:r>
              <a:rPr lang="en-US" dirty="0"/>
              <a:t> </a:t>
            </a:r>
            <a:r>
              <a:rPr lang="en-US" dirty="0" err="1"/>
              <a:t>ne’ebe</a:t>
            </a:r>
            <a:r>
              <a:rPr lang="en-US" dirty="0"/>
              <a:t> ho </a:t>
            </a:r>
            <a:r>
              <a:rPr lang="en-US" dirty="0" err="1"/>
              <a:t>Kualifikadu</a:t>
            </a:r>
            <a:r>
              <a:rPr lang="en-US" dirty="0"/>
              <a:t> A sei </a:t>
            </a:r>
            <a:r>
              <a:rPr lang="en-US" dirty="0" err="1"/>
              <a:t>hetan</a:t>
            </a:r>
            <a:r>
              <a:rPr lang="en-US" dirty="0"/>
              <a:t> </a:t>
            </a:r>
            <a:r>
              <a:rPr lang="en-US" dirty="0" err="1"/>
              <a:t>pagamento</a:t>
            </a:r>
            <a:r>
              <a:rPr lang="en-US" dirty="0"/>
              <a:t> </a:t>
            </a:r>
            <a:r>
              <a:rPr lang="en-US" dirty="0" err="1"/>
              <a:t>Adiantamento</a:t>
            </a:r>
            <a:r>
              <a:rPr lang="en-US" dirty="0"/>
              <a:t> 35 % </a:t>
            </a:r>
            <a:r>
              <a:rPr lang="en-US" dirty="0" err="1"/>
              <a:t>husi</a:t>
            </a:r>
            <a:r>
              <a:rPr lang="en-US" dirty="0"/>
              <a:t> Valor </a:t>
            </a:r>
            <a:r>
              <a:rPr lang="en-US" dirty="0" err="1"/>
              <a:t>Kontratu</a:t>
            </a:r>
            <a:r>
              <a:rPr lang="en-US" dirty="0"/>
              <a:t> </a:t>
            </a:r>
            <a:r>
              <a:rPr lang="en-US" dirty="0" err="1"/>
              <a:t>nune’e</a:t>
            </a:r>
            <a:r>
              <a:rPr lang="en-US" dirty="0"/>
              <a:t> </a:t>
            </a:r>
            <a:r>
              <a:rPr lang="en-US" dirty="0" err="1"/>
              <a:t>mos</a:t>
            </a:r>
            <a:r>
              <a:rPr lang="en-US" dirty="0"/>
              <a:t> 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dirty="0" err="1"/>
              <a:t>Empreza</a:t>
            </a:r>
            <a:r>
              <a:rPr lang="en-US" dirty="0"/>
              <a:t> </a:t>
            </a:r>
            <a:r>
              <a:rPr lang="en-US" dirty="0" err="1"/>
              <a:t>ne’ebe</a:t>
            </a:r>
            <a:r>
              <a:rPr lang="en-US" dirty="0"/>
              <a:t> ho </a:t>
            </a:r>
            <a:r>
              <a:rPr lang="en-US" dirty="0" err="1"/>
              <a:t>Kualifikadu</a:t>
            </a:r>
            <a:r>
              <a:rPr lang="en-US" dirty="0"/>
              <a:t> B sei </a:t>
            </a:r>
            <a:r>
              <a:rPr lang="en-US" dirty="0" err="1"/>
              <a:t>hetan</a:t>
            </a:r>
            <a:r>
              <a:rPr lang="en-US" dirty="0"/>
              <a:t> </a:t>
            </a:r>
            <a:r>
              <a:rPr lang="en-US" dirty="0" err="1"/>
              <a:t>pagamento</a:t>
            </a:r>
            <a:r>
              <a:rPr lang="en-US" dirty="0"/>
              <a:t> </a:t>
            </a:r>
            <a:r>
              <a:rPr lang="en-US" dirty="0" err="1"/>
              <a:t>Adiantamento</a:t>
            </a:r>
            <a:r>
              <a:rPr lang="en-US" dirty="0"/>
              <a:t> 20 % </a:t>
            </a:r>
            <a:r>
              <a:rPr lang="en-US" dirty="0" err="1"/>
              <a:t>husi</a:t>
            </a:r>
            <a:r>
              <a:rPr lang="en-US" dirty="0"/>
              <a:t> Valor </a:t>
            </a:r>
            <a:r>
              <a:rPr lang="en-US" dirty="0" err="1"/>
              <a:t>Kontratu</a:t>
            </a:r>
            <a:endParaRPr lang="en-US" dirty="0"/>
          </a:p>
          <a:p>
            <a:pPr marL="514350" indent="-514350" algn="just">
              <a:buFont typeface="+mj-lt"/>
              <a:buAutoNum type="arabicPeriod"/>
            </a:pPr>
            <a:r>
              <a:rPr lang="en-US" dirty="0" err="1"/>
              <a:t>Pagamento</a:t>
            </a:r>
            <a:r>
              <a:rPr lang="en-US" dirty="0"/>
              <a:t> </a:t>
            </a:r>
            <a:r>
              <a:rPr lang="en-US" dirty="0" err="1"/>
              <a:t>Adiantamento</a:t>
            </a:r>
            <a:r>
              <a:rPr lang="en-US" dirty="0"/>
              <a:t> la </a:t>
            </a:r>
            <a:r>
              <a:rPr lang="en-US" dirty="0" err="1"/>
              <a:t>aplika</a:t>
            </a:r>
            <a:r>
              <a:rPr lang="en-US" dirty="0"/>
              <a:t> </a:t>
            </a:r>
            <a:r>
              <a:rPr lang="en-US" dirty="0" err="1"/>
              <a:t>ba</a:t>
            </a:r>
            <a:r>
              <a:rPr lang="en-US" dirty="0"/>
              <a:t> Capital Minor no Bens </a:t>
            </a:r>
            <a:r>
              <a:rPr lang="en-US" dirty="0" err="1"/>
              <a:t>Servisu</a:t>
            </a:r>
            <a:r>
              <a:rPr lang="en-US" dirty="0"/>
              <a:t> so </a:t>
            </a:r>
            <a:r>
              <a:rPr lang="en-US" dirty="0" err="1"/>
              <a:t>aplika</a:t>
            </a:r>
            <a:r>
              <a:rPr lang="en-US" dirty="0"/>
              <a:t> </a:t>
            </a:r>
            <a:r>
              <a:rPr lang="en-US" dirty="0" err="1"/>
              <a:t>deit</a:t>
            </a:r>
            <a:r>
              <a:rPr lang="en-US" dirty="0"/>
              <a:t> Bank </a:t>
            </a:r>
            <a:r>
              <a:rPr lang="en-US" dirty="0" err="1"/>
              <a:t>Garansi</a:t>
            </a:r>
            <a:r>
              <a:rPr lang="en-US" dirty="0"/>
              <a:t> 5 % </a:t>
            </a:r>
            <a:r>
              <a:rPr lang="en-US" dirty="0" err="1"/>
              <a:t>husi</a:t>
            </a:r>
            <a:r>
              <a:rPr lang="en-US" dirty="0"/>
              <a:t> Valor </a:t>
            </a:r>
            <a:r>
              <a:rPr lang="en-US" dirty="0" err="1"/>
              <a:t>Kontratu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8730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11016"/>
            <a:ext cx="10515600" cy="26728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000" b="1" i="1" dirty="0">
                <a:solidFill>
                  <a:srgbClr val="FF0000"/>
                </a:solidFill>
              </a:rPr>
              <a:t>PAGAMENTO BA BEN’S E SERVIÇO</a:t>
            </a:r>
            <a:endParaRPr lang="en-US" sz="20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813762"/>
              </p:ext>
            </p:extLst>
          </p:nvPr>
        </p:nvGraphicFramePr>
        <p:xfrm>
          <a:off x="576775" y="478302"/>
          <a:ext cx="11085343" cy="55986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8290">
                  <a:extLst>
                    <a:ext uri="{9D8B030D-6E8A-4147-A177-3AD203B41FA5}">
                      <a16:colId xmlns:a16="http://schemas.microsoft.com/office/drawing/2014/main" val="1752695837"/>
                    </a:ext>
                  </a:extLst>
                </a:gridCol>
                <a:gridCol w="2110153">
                  <a:extLst>
                    <a:ext uri="{9D8B030D-6E8A-4147-A177-3AD203B41FA5}">
                      <a16:colId xmlns:a16="http://schemas.microsoft.com/office/drawing/2014/main" val="2475345804"/>
                    </a:ext>
                  </a:extLst>
                </a:gridCol>
                <a:gridCol w="1800665">
                  <a:extLst>
                    <a:ext uri="{9D8B030D-6E8A-4147-A177-3AD203B41FA5}">
                      <a16:colId xmlns:a16="http://schemas.microsoft.com/office/drawing/2014/main" val="4176457588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4223264240"/>
                    </a:ext>
                  </a:extLst>
                </a:gridCol>
                <a:gridCol w="1181686">
                  <a:extLst>
                    <a:ext uri="{9D8B030D-6E8A-4147-A177-3AD203B41FA5}">
                      <a16:colId xmlns:a16="http://schemas.microsoft.com/office/drawing/2014/main" val="2237123864"/>
                    </a:ext>
                  </a:extLst>
                </a:gridCol>
                <a:gridCol w="1167619">
                  <a:extLst>
                    <a:ext uri="{9D8B030D-6E8A-4147-A177-3AD203B41FA5}">
                      <a16:colId xmlns:a16="http://schemas.microsoft.com/office/drawing/2014/main" val="1500148022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1950907321"/>
                    </a:ext>
                  </a:extLst>
                </a:gridCol>
                <a:gridCol w="675250">
                  <a:extLst>
                    <a:ext uri="{9D8B030D-6E8A-4147-A177-3AD203B41FA5}">
                      <a16:colId xmlns:a16="http://schemas.microsoft.com/office/drawing/2014/main" val="4265220858"/>
                    </a:ext>
                  </a:extLst>
                </a:gridCol>
              </a:tblGrid>
              <a:tr h="432403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err="1"/>
                        <a:t>Deklarasaun</a:t>
                      </a:r>
                      <a:r>
                        <a:rPr lang="en-US" sz="1100" baseline="0" dirty="0"/>
                        <a:t> </a:t>
                      </a:r>
                      <a:r>
                        <a:rPr lang="en-US" sz="1100" baseline="0" dirty="0" err="1"/>
                        <a:t>Projetu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No.</a:t>
                      </a:r>
                      <a:r>
                        <a:rPr lang="en-US" sz="1100" baseline="0" dirty="0"/>
                        <a:t> RFQ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err="1"/>
                        <a:t>Empreza</a:t>
                      </a:r>
                      <a:r>
                        <a:rPr lang="en-US" sz="1100" baseline="0" dirty="0"/>
                        <a:t> </a:t>
                      </a:r>
                      <a:r>
                        <a:rPr lang="en-US" sz="1100" dirty="0" err="1"/>
                        <a:t>Fornesedor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err="1"/>
                        <a:t>Montante</a:t>
                      </a:r>
                      <a:r>
                        <a:rPr lang="en-US" sz="1100" dirty="0"/>
                        <a:t> </a:t>
                      </a:r>
                      <a:r>
                        <a:rPr lang="en-US" sz="1100" dirty="0" err="1"/>
                        <a:t>Ors.Kontratu</a:t>
                      </a:r>
                      <a:r>
                        <a:rPr lang="en-US" sz="1100" dirty="0"/>
                        <a:t> ($)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err="1"/>
                        <a:t>Prosesu</a:t>
                      </a:r>
                      <a:r>
                        <a:rPr lang="en-US" sz="1100" dirty="0"/>
                        <a:t> </a:t>
                      </a:r>
                      <a:r>
                        <a:rPr lang="en-US" sz="1100" dirty="0" err="1"/>
                        <a:t>pagamento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err="1"/>
                        <a:t>Balansu</a:t>
                      </a:r>
                      <a:endParaRPr lang="en-US" sz="11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dirty="0" err="1"/>
                        <a:t>Presentazen</a:t>
                      </a:r>
                      <a:r>
                        <a:rPr lang="en-US" sz="1100" dirty="0"/>
                        <a:t> (%)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3029279"/>
                  </a:ext>
                </a:extLst>
              </a:tr>
              <a:tr h="432403">
                <a:tc>
                  <a:txBody>
                    <a:bodyPr/>
                    <a:lstStyle/>
                    <a:p>
                      <a:r>
                        <a:rPr lang="en-US" sz="1100" b="1" dirty="0" err="1"/>
                        <a:t>Encaregamentu</a:t>
                      </a:r>
                      <a:r>
                        <a:rPr lang="en-US" sz="1100" b="1" dirty="0"/>
                        <a:t> </a:t>
                      </a:r>
                      <a:r>
                        <a:rPr lang="en-US" sz="1100" b="1" dirty="0" err="1"/>
                        <a:t>Pulsa</a:t>
                      </a:r>
                      <a:r>
                        <a:rPr lang="en-US" sz="1100" b="1" dirty="0"/>
                        <a:t>  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/>
                        <a:t>AD42/01/SMA-AMM/II/2025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Timor</a:t>
                      </a:r>
                      <a:r>
                        <a:rPr lang="en-US" sz="1400" baseline="0" dirty="0"/>
                        <a:t> Telecom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$. 59,700.00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$. 40,665.00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$</a:t>
                      </a:r>
                      <a:r>
                        <a:rPr lang="en-US" sz="1400" baseline="0" dirty="0"/>
                        <a:t> 19,035.00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68%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32%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5213423"/>
                  </a:ext>
                </a:extLst>
              </a:tr>
              <a:tr h="432403">
                <a:tc>
                  <a:txBody>
                    <a:bodyPr/>
                    <a:lstStyle/>
                    <a:p>
                      <a:r>
                        <a:rPr lang="en-US" sz="1100" b="1" dirty="0" err="1"/>
                        <a:t>Fornesementu</a:t>
                      </a:r>
                      <a:r>
                        <a:rPr lang="en-US" sz="1100" b="1" dirty="0"/>
                        <a:t> </a:t>
                      </a:r>
                      <a:r>
                        <a:rPr lang="en-US" sz="1100" b="1" dirty="0" err="1"/>
                        <a:t>Kombustivel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/>
                        <a:t>AD42/02/SMA-AMM/II/2025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/>
                        <a:t>Esperansa</a:t>
                      </a:r>
                      <a:r>
                        <a:rPr lang="en-US" sz="1400" dirty="0"/>
                        <a:t> Timor </a:t>
                      </a:r>
                      <a:r>
                        <a:rPr lang="en-US" sz="1400" dirty="0" err="1"/>
                        <a:t>Oan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$. 130,822.00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$. 130,822.00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100%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0,00%</a:t>
                      </a:r>
                    </a:p>
                    <a:p>
                      <a:pPr algn="ctr"/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5122409"/>
                  </a:ext>
                </a:extLst>
              </a:tr>
              <a:tr h="432403">
                <a:tc>
                  <a:txBody>
                    <a:bodyPr/>
                    <a:lstStyle/>
                    <a:p>
                      <a:r>
                        <a:rPr lang="en-US" sz="1100" b="1" dirty="0" err="1"/>
                        <a:t>Servisu</a:t>
                      </a:r>
                      <a:r>
                        <a:rPr lang="en-US" sz="1100" b="1" baseline="0" dirty="0"/>
                        <a:t> </a:t>
                      </a:r>
                      <a:r>
                        <a:rPr lang="en-US" sz="1100" b="1" baseline="0" dirty="0" err="1"/>
                        <a:t>limpeza</a:t>
                      </a:r>
                      <a:r>
                        <a:rPr lang="en-US" sz="1100" b="1" baseline="0" dirty="0"/>
                        <a:t> </a:t>
                      </a:r>
                      <a:r>
                        <a:rPr lang="en-US" sz="1100" b="1" baseline="0" dirty="0" err="1"/>
                        <a:t>foti</a:t>
                      </a:r>
                      <a:r>
                        <a:rPr lang="en-US" sz="1100" b="1" baseline="0" dirty="0"/>
                        <a:t> no </a:t>
                      </a:r>
                      <a:r>
                        <a:rPr lang="en-US" sz="1100" b="1" baseline="0" dirty="0" err="1"/>
                        <a:t>fakar</a:t>
                      </a:r>
                      <a:r>
                        <a:rPr lang="en-US" sz="1100" b="1" baseline="0" dirty="0"/>
                        <a:t> </a:t>
                      </a:r>
                      <a:r>
                        <a:rPr lang="en-US" sz="1100" b="1" baseline="0" dirty="0" err="1"/>
                        <a:t>foer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/>
                        <a:t>AD/O1/SMA-AMM/III/2025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/>
                        <a:t>Akeu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Jodom</a:t>
                      </a:r>
                      <a:r>
                        <a:rPr lang="en-US" sz="1400" baseline="0" dirty="0"/>
                        <a:t> </a:t>
                      </a:r>
                      <a:r>
                        <a:rPr lang="en-US" sz="1400" baseline="0" dirty="0" err="1"/>
                        <a:t>Unip.Lda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$. 2,520.00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$. 2,520.00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100%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0,00%</a:t>
                      </a:r>
                    </a:p>
                    <a:p>
                      <a:pPr algn="ctr"/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8979504"/>
                  </a:ext>
                </a:extLst>
              </a:tr>
              <a:tr h="629812">
                <a:tc>
                  <a:txBody>
                    <a:bodyPr/>
                    <a:lstStyle/>
                    <a:p>
                      <a:r>
                        <a:rPr lang="en-US" sz="1100" b="1" dirty="0" err="1"/>
                        <a:t>Fornesementu</a:t>
                      </a:r>
                      <a:r>
                        <a:rPr lang="en-US" sz="1100" b="1" dirty="0"/>
                        <a:t> </a:t>
                      </a:r>
                      <a:r>
                        <a:rPr lang="en-US" sz="1100" b="1" dirty="0" err="1"/>
                        <a:t>ekipamentus</a:t>
                      </a:r>
                      <a:r>
                        <a:rPr lang="en-US" sz="1100" b="1" baseline="0" dirty="0"/>
                        <a:t> </a:t>
                      </a:r>
                      <a:r>
                        <a:rPr lang="en-US" sz="1100" b="1" baseline="0" dirty="0" err="1"/>
                        <a:t>jardin</a:t>
                      </a:r>
                      <a:r>
                        <a:rPr lang="en-US" sz="1100" b="1" baseline="0" dirty="0"/>
                        <a:t> no Material </a:t>
                      </a:r>
                      <a:r>
                        <a:rPr lang="en-US" sz="1100" b="1" baseline="0" dirty="0" err="1"/>
                        <a:t>Servisu</a:t>
                      </a:r>
                      <a:r>
                        <a:rPr lang="en-US" sz="1100" b="1" baseline="0" dirty="0"/>
                        <a:t> Agua </a:t>
                      </a:r>
                      <a:r>
                        <a:rPr lang="en-US" sz="1100" b="1" baseline="0" dirty="0" err="1"/>
                        <a:t>Saneamento</a:t>
                      </a:r>
                      <a:r>
                        <a:rPr lang="en-US" sz="1100" b="1" baseline="0" dirty="0"/>
                        <a:t> e </a:t>
                      </a:r>
                      <a:r>
                        <a:rPr lang="en-US" sz="1100" b="1" baseline="0" dirty="0" err="1"/>
                        <a:t>Ambiente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/>
                        <a:t>AD/04/SMA-AMM/V/2025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Monica </a:t>
                      </a:r>
                      <a:r>
                        <a:rPr lang="en-US" sz="1400" dirty="0" err="1"/>
                        <a:t>Dionic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Unip.Lda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$. 1,260.00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$. 1,260.00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100%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0,00%</a:t>
                      </a:r>
                    </a:p>
                    <a:p>
                      <a:pPr algn="ctr"/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8354533"/>
                  </a:ext>
                </a:extLst>
              </a:tr>
              <a:tr h="628833">
                <a:tc>
                  <a:txBody>
                    <a:bodyPr/>
                    <a:lstStyle/>
                    <a:p>
                      <a:r>
                        <a:rPr lang="en-US" sz="1100" b="1" dirty="0" err="1"/>
                        <a:t>Fornesementu</a:t>
                      </a:r>
                      <a:r>
                        <a:rPr lang="en-US" sz="1100" b="1" dirty="0"/>
                        <a:t> </a:t>
                      </a:r>
                      <a:r>
                        <a:rPr lang="en-US" sz="1100" b="1" dirty="0" err="1"/>
                        <a:t>Ekipamentus</a:t>
                      </a:r>
                      <a:r>
                        <a:rPr lang="en-US" sz="1100" b="1" dirty="0"/>
                        <a:t> </a:t>
                      </a:r>
                      <a:r>
                        <a:rPr lang="en-US" sz="1100" b="1" dirty="0" err="1"/>
                        <a:t>Be’e</a:t>
                      </a:r>
                      <a:r>
                        <a:rPr lang="en-US" sz="1100" b="1" dirty="0"/>
                        <a:t> </a:t>
                      </a:r>
                      <a:r>
                        <a:rPr lang="en-US" sz="1100" b="1" dirty="0" err="1"/>
                        <a:t>mos</a:t>
                      </a:r>
                      <a:r>
                        <a:rPr lang="en-US" sz="1100" b="1" baseline="0" dirty="0"/>
                        <a:t> </a:t>
                      </a:r>
                      <a:r>
                        <a:rPr lang="en-US" sz="1100" b="1" baseline="0" dirty="0" err="1"/>
                        <a:t>ba</a:t>
                      </a:r>
                      <a:r>
                        <a:rPr lang="en-US" sz="1100" b="1" baseline="0" dirty="0"/>
                        <a:t> </a:t>
                      </a:r>
                      <a:r>
                        <a:rPr lang="en-US" sz="1100" b="1" baseline="0" dirty="0" err="1"/>
                        <a:t>Servisu</a:t>
                      </a:r>
                      <a:r>
                        <a:rPr lang="en-US" sz="1100" b="1" baseline="0" dirty="0"/>
                        <a:t> </a:t>
                      </a:r>
                      <a:r>
                        <a:rPr lang="en-US" sz="1100" b="1" baseline="0" dirty="0" err="1"/>
                        <a:t>Munisipal</a:t>
                      </a:r>
                      <a:r>
                        <a:rPr lang="en-US" sz="1100" b="1" baseline="0" dirty="0"/>
                        <a:t> Agua  </a:t>
                      </a:r>
                      <a:r>
                        <a:rPr lang="en-US" sz="1100" b="1" baseline="0" dirty="0" err="1"/>
                        <a:t>Saneamento</a:t>
                      </a:r>
                      <a:r>
                        <a:rPr lang="en-US" sz="1100" b="1" baseline="0" dirty="0"/>
                        <a:t> e </a:t>
                      </a:r>
                      <a:r>
                        <a:rPr lang="en-US" sz="1100" b="1" baseline="0" dirty="0" err="1"/>
                        <a:t>Ambiente</a:t>
                      </a:r>
                      <a:r>
                        <a:rPr lang="en-US" sz="1100" b="1" baseline="0" dirty="0"/>
                        <a:t> 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/>
                        <a:t>AD/05/SMA-AMM/V/2025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Monica </a:t>
                      </a:r>
                      <a:r>
                        <a:rPr lang="en-US" sz="1400" dirty="0" err="1"/>
                        <a:t>Dionic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Unip.Lda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$. 2,400.00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$. 2,400.00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100%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0,00%</a:t>
                      </a:r>
                    </a:p>
                    <a:p>
                      <a:pPr algn="ctr"/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5090301"/>
                  </a:ext>
                </a:extLst>
              </a:tr>
              <a:tr h="434953">
                <a:tc>
                  <a:txBody>
                    <a:bodyPr/>
                    <a:lstStyle/>
                    <a:p>
                      <a:r>
                        <a:rPr lang="en-US" sz="1100" b="1" dirty="0" err="1"/>
                        <a:t>Sevisu</a:t>
                      </a:r>
                      <a:r>
                        <a:rPr lang="en-US" sz="1100" b="1" baseline="0" dirty="0"/>
                        <a:t> </a:t>
                      </a:r>
                      <a:r>
                        <a:rPr lang="en-US" sz="1100" b="1" baseline="0" dirty="0" err="1"/>
                        <a:t>Limpeza</a:t>
                      </a:r>
                      <a:r>
                        <a:rPr lang="en-US" sz="1100" b="1" baseline="0" dirty="0"/>
                        <a:t> </a:t>
                      </a:r>
                      <a:r>
                        <a:rPr lang="en-US" sz="1100" b="1" baseline="0" dirty="0" err="1"/>
                        <a:t>Foti</a:t>
                      </a:r>
                      <a:r>
                        <a:rPr lang="en-US" sz="1100" b="1" baseline="0" dirty="0"/>
                        <a:t> no </a:t>
                      </a:r>
                      <a:r>
                        <a:rPr lang="en-US" sz="1100" b="1" baseline="0" dirty="0" err="1"/>
                        <a:t>Fakar</a:t>
                      </a:r>
                      <a:r>
                        <a:rPr lang="en-US" sz="1100" b="1" baseline="0" dirty="0"/>
                        <a:t> </a:t>
                      </a:r>
                      <a:r>
                        <a:rPr lang="en-US" sz="1100" b="1" baseline="0" dirty="0" err="1"/>
                        <a:t>Lixu</a:t>
                      </a:r>
                      <a:r>
                        <a:rPr lang="en-US" sz="1100" b="1" baseline="0" dirty="0"/>
                        <a:t> </a:t>
                      </a:r>
                      <a:r>
                        <a:rPr lang="en-US" sz="1100" b="1" baseline="0" dirty="0" err="1"/>
                        <a:t>iha</a:t>
                      </a:r>
                      <a:r>
                        <a:rPr lang="en-US" sz="1100" b="1" baseline="0" dirty="0"/>
                        <a:t> </a:t>
                      </a:r>
                      <a:r>
                        <a:rPr lang="en-US" sz="1100" b="1" baseline="0" dirty="0" err="1"/>
                        <a:t>Postu</a:t>
                      </a:r>
                      <a:r>
                        <a:rPr lang="en-US" sz="1100" b="1" baseline="0" dirty="0"/>
                        <a:t> </a:t>
                      </a:r>
                      <a:r>
                        <a:rPr lang="en-US" sz="1100" b="1" baseline="0" dirty="0" err="1"/>
                        <a:t>manatuto</a:t>
                      </a:r>
                      <a:r>
                        <a:rPr lang="en-US" sz="1100" b="1" baseline="0" dirty="0"/>
                        <a:t> 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/>
                        <a:t>SBK/01/SMA-AMM/II/2025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/>
                        <a:t>Akeu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Jodom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Unip.Lda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$. 10,518,48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$. 5,600.00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$</a:t>
                      </a:r>
                      <a:r>
                        <a:rPr lang="en-US" sz="1400" baseline="0" dirty="0"/>
                        <a:t> 4,918.48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4690416"/>
                  </a:ext>
                </a:extLst>
              </a:tr>
              <a:tr h="525061">
                <a:tc>
                  <a:txBody>
                    <a:bodyPr/>
                    <a:lstStyle/>
                    <a:p>
                      <a:r>
                        <a:rPr lang="en-US" sz="1100" b="1" dirty="0" err="1"/>
                        <a:t>Fornesementu</a:t>
                      </a:r>
                      <a:r>
                        <a:rPr lang="en-US" sz="1100" b="1" baseline="0" dirty="0"/>
                        <a:t> Catering Ba AMM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/>
                        <a:t>SBK/02/SMA-AMM/II/2025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/>
                        <a:t>Evol</a:t>
                      </a:r>
                      <a:r>
                        <a:rPr lang="en-US" sz="1400" dirty="0"/>
                        <a:t> Twenty Four</a:t>
                      </a:r>
                      <a:r>
                        <a:rPr lang="en-US" sz="1400" baseline="0" dirty="0"/>
                        <a:t> </a:t>
                      </a:r>
                      <a:r>
                        <a:rPr lang="en-US" sz="1400" baseline="0" dirty="0" err="1"/>
                        <a:t>Unip.Lda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$. 13,440.00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$. 11,860.50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$ 1,579.50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1215148"/>
                  </a:ext>
                </a:extLst>
              </a:tr>
              <a:tr h="375780">
                <a:tc>
                  <a:txBody>
                    <a:bodyPr/>
                    <a:lstStyle/>
                    <a:p>
                      <a:r>
                        <a:rPr lang="en-US" sz="1100" b="1" dirty="0" err="1"/>
                        <a:t>Manutensaun</a:t>
                      </a:r>
                      <a:r>
                        <a:rPr lang="en-US" sz="1100" b="1" dirty="0"/>
                        <a:t> </a:t>
                      </a:r>
                      <a:r>
                        <a:rPr lang="en-US" sz="1100" b="1" dirty="0" err="1"/>
                        <a:t>Kareta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/>
                        <a:t>SBK/04/SMA-AMM/III/2025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Diamond</a:t>
                      </a:r>
                      <a:r>
                        <a:rPr lang="en-US" sz="1400" baseline="0" dirty="0"/>
                        <a:t> </a:t>
                      </a:r>
                      <a:r>
                        <a:rPr lang="en-US" sz="1400" baseline="0" dirty="0" err="1"/>
                        <a:t>Unip.Lda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$.</a:t>
                      </a:r>
                      <a:r>
                        <a:rPr lang="en-US" sz="1400" baseline="0" dirty="0"/>
                        <a:t> 58,165.00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$ 58,165.00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6530631"/>
                  </a:ext>
                </a:extLst>
              </a:tr>
              <a:tr h="602276">
                <a:tc>
                  <a:txBody>
                    <a:bodyPr/>
                    <a:lstStyle/>
                    <a:p>
                      <a:r>
                        <a:rPr lang="en-US" sz="1100" b="1" dirty="0" err="1"/>
                        <a:t>Fornesementu</a:t>
                      </a:r>
                      <a:r>
                        <a:rPr lang="en-US" sz="1100" b="1" dirty="0"/>
                        <a:t> </a:t>
                      </a:r>
                      <a:r>
                        <a:rPr lang="en-US" sz="1100" b="1" dirty="0" err="1"/>
                        <a:t>Kaisaun</a:t>
                      </a:r>
                      <a:r>
                        <a:rPr lang="en-US" sz="1100" b="1" dirty="0"/>
                        <a:t> Ba</a:t>
                      </a:r>
                      <a:r>
                        <a:rPr lang="en-US" sz="1100" b="1" baseline="0" dirty="0"/>
                        <a:t> </a:t>
                      </a:r>
                      <a:r>
                        <a:rPr lang="en-US" sz="1100" b="1" baseline="0" dirty="0" err="1"/>
                        <a:t>Familia</a:t>
                      </a:r>
                      <a:r>
                        <a:rPr lang="en-US" sz="1100" b="1" baseline="0" dirty="0"/>
                        <a:t> </a:t>
                      </a:r>
                      <a:r>
                        <a:rPr lang="en-US" sz="1100" b="1" baseline="0" dirty="0" err="1"/>
                        <a:t>mais</a:t>
                      </a:r>
                      <a:r>
                        <a:rPr lang="en-US" sz="1100" b="1" baseline="0" dirty="0"/>
                        <a:t> </a:t>
                      </a:r>
                      <a:r>
                        <a:rPr lang="en-US" sz="1100" b="1" baseline="0" dirty="0" err="1"/>
                        <a:t>Vulanerabel</a:t>
                      </a:r>
                      <a:r>
                        <a:rPr lang="en-US" sz="1100" b="1" baseline="0" dirty="0"/>
                        <a:t> </a:t>
                      </a:r>
                      <a:r>
                        <a:rPr lang="en-US" sz="1100" b="1" baseline="0" dirty="0" err="1"/>
                        <a:t>iha</a:t>
                      </a:r>
                      <a:r>
                        <a:rPr lang="en-US" sz="1100" b="1" baseline="0" dirty="0"/>
                        <a:t> AMM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/>
                        <a:t>SBK/05/SMA-AMM/III/2025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/>
                        <a:t>Everial</a:t>
                      </a:r>
                      <a:r>
                        <a:rPr lang="en-US" sz="1400" baseline="0" dirty="0"/>
                        <a:t> </a:t>
                      </a:r>
                      <a:r>
                        <a:rPr lang="en-US" sz="1400" baseline="0" dirty="0" err="1"/>
                        <a:t>Imale</a:t>
                      </a:r>
                      <a:r>
                        <a:rPr lang="en-US" sz="1400" baseline="0" dirty="0"/>
                        <a:t> </a:t>
                      </a:r>
                      <a:r>
                        <a:rPr lang="en-US" sz="1400" baseline="0" dirty="0" err="1"/>
                        <a:t>Musan</a:t>
                      </a:r>
                      <a:r>
                        <a:rPr lang="en-US" sz="1400" baseline="0" dirty="0"/>
                        <a:t> </a:t>
                      </a:r>
                      <a:r>
                        <a:rPr lang="en-US" sz="1400" baseline="0" dirty="0" err="1"/>
                        <a:t>Unip.Lda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$. 30,000.00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$. 28,570.00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$ 1,430.00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1001476"/>
                  </a:ext>
                </a:extLst>
              </a:tr>
              <a:tr h="602276">
                <a:tc>
                  <a:txBody>
                    <a:bodyPr/>
                    <a:lstStyle/>
                    <a:p>
                      <a:r>
                        <a:rPr lang="en-US" sz="1100" b="1" dirty="0" err="1"/>
                        <a:t>Fornesementu</a:t>
                      </a:r>
                      <a:r>
                        <a:rPr lang="en-US" sz="1100" b="1" dirty="0"/>
                        <a:t> </a:t>
                      </a:r>
                      <a:r>
                        <a:rPr lang="en-US" sz="1100" b="1" dirty="0" err="1"/>
                        <a:t>Kaisaun</a:t>
                      </a:r>
                      <a:r>
                        <a:rPr lang="en-US" sz="1100" b="1" dirty="0"/>
                        <a:t> Ba</a:t>
                      </a:r>
                      <a:r>
                        <a:rPr lang="en-US" sz="1100" b="1" baseline="0" dirty="0"/>
                        <a:t> </a:t>
                      </a:r>
                      <a:r>
                        <a:rPr lang="en-US" sz="1100" b="1" baseline="0" dirty="0" err="1"/>
                        <a:t>Familia</a:t>
                      </a:r>
                      <a:r>
                        <a:rPr lang="en-US" sz="1100" b="1" baseline="0" dirty="0"/>
                        <a:t> </a:t>
                      </a:r>
                      <a:r>
                        <a:rPr lang="en-US" sz="1100" b="1" baseline="0" dirty="0" err="1"/>
                        <a:t>mais</a:t>
                      </a:r>
                      <a:r>
                        <a:rPr lang="en-US" sz="1100" b="1" baseline="0" dirty="0"/>
                        <a:t> </a:t>
                      </a:r>
                      <a:r>
                        <a:rPr lang="en-US" sz="1100" b="1" baseline="0" dirty="0" err="1"/>
                        <a:t>Vulanerabel</a:t>
                      </a:r>
                      <a:r>
                        <a:rPr lang="en-US" sz="1100" b="1" baseline="0" dirty="0"/>
                        <a:t> </a:t>
                      </a:r>
                      <a:r>
                        <a:rPr lang="en-US" sz="1100" b="1" baseline="0" dirty="0" err="1"/>
                        <a:t>iha</a:t>
                      </a:r>
                      <a:r>
                        <a:rPr lang="en-US" sz="1100" b="1" baseline="0" dirty="0"/>
                        <a:t> AMM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/>
                        <a:t>SBK/06/SMA-AMM/VI/2025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RISHTA</a:t>
                      </a:r>
                      <a:r>
                        <a:rPr lang="en-US" sz="1400" baseline="0" dirty="0"/>
                        <a:t> CDCS </a:t>
                      </a:r>
                      <a:r>
                        <a:rPr lang="en-US" sz="1400" baseline="0" dirty="0" err="1"/>
                        <a:t>Unip.Lda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$. 11,625.00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$ 11,625.00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100%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0,00%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45796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24455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21140"/>
          </a:xfrm>
        </p:spPr>
        <p:txBody>
          <a:bodyPr>
            <a:noAutofit/>
          </a:bodyPr>
          <a:lstStyle/>
          <a:p>
            <a:r>
              <a:rPr lang="en-US" sz="3200" dirty="0" err="1"/>
              <a:t>kontinua</a:t>
            </a:r>
            <a:endParaRPr lang="en-US" sz="3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0093938"/>
              </p:ext>
            </p:extLst>
          </p:nvPr>
        </p:nvGraphicFramePr>
        <p:xfrm>
          <a:off x="838200" y="885825"/>
          <a:ext cx="10515600" cy="5857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4450">
                  <a:extLst>
                    <a:ext uri="{9D8B030D-6E8A-4147-A177-3AD203B41FA5}">
                      <a16:colId xmlns:a16="http://schemas.microsoft.com/office/drawing/2014/main" val="2581876848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3865568124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2622451452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3247264806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566072028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4070811609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754368543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18615805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100" b="1" dirty="0" err="1"/>
                        <a:t>Aluger</a:t>
                      </a:r>
                      <a:r>
                        <a:rPr lang="en-US" sz="1100" b="1" dirty="0"/>
                        <a:t> </a:t>
                      </a:r>
                      <a:r>
                        <a:rPr lang="en-US" sz="1100" b="1" dirty="0" err="1"/>
                        <a:t>Makina</a:t>
                      </a:r>
                      <a:r>
                        <a:rPr lang="en-US" sz="1100" b="1" baseline="0" dirty="0"/>
                        <a:t> </a:t>
                      </a:r>
                      <a:r>
                        <a:rPr lang="en-US" sz="1100" b="1" baseline="0" dirty="0" err="1"/>
                        <a:t>Foti</a:t>
                      </a:r>
                      <a:r>
                        <a:rPr lang="en-US" sz="1100" b="1" baseline="0" dirty="0"/>
                        <a:t> </a:t>
                      </a:r>
                      <a:r>
                        <a:rPr lang="en-US" sz="1100" b="1" baseline="0" dirty="0" err="1"/>
                        <a:t>Copya</a:t>
                      </a:r>
                      <a:r>
                        <a:rPr lang="en-US" sz="1100" b="1" baseline="0" dirty="0"/>
                        <a:t> Ba AMM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/>
                        <a:t>SBK/07/SMA-AMM/IV2025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Valens C </a:t>
                      </a:r>
                      <a:r>
                        <a:rPr lang="en-US" sz="1400" dirty="0" err="1"/>
                        <a:t>Pascoal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Unip.Lda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$. 15,000.00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$. 15,000.00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0,00%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5782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/>
                        <a:t> </a:t>
                      </a:r>
                      <a:r>
                        <a:rPr lang="en-US" sz="1100" b="1" dirty="0" err="1"/>
                        <a:t>Fornesementu</a:t>
                      </a:r>
                      <a:r>
                        <a:rPr lang="en-US" sz="1100" b="1" dirty="0"/>
                        <a:t> Ai </a:t>
                      </a:r>
                      <a:r>
                        <a:rPr lang="en-US" sz="1100" b="1" dirty="0" err="1"/>
                        <a:t>han</a:t>
                      </a:r>
                      <a:r>
                        <a:rPr lang="en-US" sz="1100" b="1" dirty="0"/>
                        <a:t> No</a:t>
                      </a:r>
                      <a:r>
                        <a:rPr lang="en-US" sz="1100" b="1" baseline="0" dirty="0"/>
                        <a:t> </a:t>
                      </a:r>
                      <a:r>
                        <a:rPr lang="en-US" sz="1100" b="1" baseline="0" dirty="0" err="1"/>
                        <a:t>laos</a:t>
                      </a:r>
                      <a:r>
                        <a:rPr lang="en-US" sz="1100" b="1" baseline="0" dirty="0"/>
                        <a:t> Ai </a:t>
                      </a:r>
                      <a:r>
                        <a:rPr lang="en-US" sz="1100" b="1" baseline="0" dirty="0" err="1"/>
                        <a:t>han</a:t>
                      </a:r>
                      <a:r>
                        <a:rPr lang="en-US" sz="1100" b="1" baseline="0" dirty="0"/>
                        <a:t>  Ba </a:t>
                      </a:r>
                      <a:r>
                        <a:rPr lang="en-US" sz="1100" b="1" baseline="0" dirty="0" err="1"/>
                        <a:t>Servisu</a:t>
                      </a:r>
                      <a:r>
                        <a:rPr lang="en-US" sz="1100" b="1" baseline="0" dirty="0"/>
                        <a:t> </a:t>
                      </a:r>
                      <a:r>
                        <a:rPr lang="en-US" sz="1100" b="1" baseline="0" dirty="0" err="1"/>
                        <a:t>Munisipal</a:t>
                      </a:r>
                      <a:r>
                        <a:rPr lang="en-US" sz="1100" b="1" baseline="0" dirty="0"/>
                        <a:t> </a:t>
                      </a:r>
                      <a:r>
                        <a:rPr lang="en-US" sz="1100" b="1" baseline="0" dirty="0" err="1"/>
                        <a:t>Protesaun</a:t>
                      </a:r>
                      <a:r>
                        <a:rPr lang="en-US" sz="1100" b="1" baseline="0" dirty="0"/>
                        <a:t> </a:t>
                      </a:r>
                      <a:r>
                        <a:rPr lang="en-US" sz="1100" b="1" baseline="0" dirty="0" err="1"/>
                        <a:t>Sivil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/>
                        <a:t>SBK/08/SMA-AMM/III/2025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WE-</a:t>
                      </a:r>
                      <a:r>
                        <a:rPr lang="en-US" sz="1400" dirty="0" err="1"/>
                        <a:t>Asi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Lenao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Unip.Lda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$. 25,000.00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$.24,993.00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$ 7.00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99.97%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0.03%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308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err="1"/>
                        <a:t>Fornesemento</a:t>
                      </a:r>
                      <a:r>
                        <a:rPr lang="en-US" sz="1100" b="1" baseline="0" dirty="0"/>
                        <a:t> Ai Han Ba </a:t>
                      </a:r>
                      <a:r>
                        <a:rPr lang="en-US" sz="1100" b="1" baseline="0" dirty="0" err="1"/>
                        <a:t>Familia</a:t>
                      </a:r>
                      <a:r>
                        <a:rPr lang="en-US" sz="1100" b="1" baseline="0" dirty="0"/>
                        <a:t> </a:t>
                      </a:r>
                      <a:r>
                        <a:rPr lang="en-US" sz="1100" b="1" baseline="0" dirty="0" err="1"/>
                        <a:t>Vulneravel</a:t>
                      </a:r>
                      <a:r>
                        <a:rPr lang="en-US" sz="1100" b="1" baseline="0" dirty="0"/>
                        <a:t> no </a:t>
                      </a:r>
                      <a:r>
                        <a:rPr lang="en-US" sz="1100" b="1" baseline="0" dirty="0" err="1"/>
                        <a:t>ba</a:t>
                      </a:r>
                      <a:r>
                        <a:rPr lang="en-US" sz="1100" b="1" baseline="0" dirty="0"/>
                        <a:t> </a:t>
                      </a:r>
                      <a:r>
                        <a:rPr lang="en-US" sz="1100" b="1" baseline="0" dirty="0" err="1"/>
                        <a:t>ema</a:t>
                      </a:r>
                      <a:r>
                        <a:rPr lang="en-US" sz="1100" b="1" baseline="0" dirty="0"/>
                        <a:t> </a:t>
                      </a:r>
                      <a:r>
                        <a:rPr lang="en-US" sz="1100" b="1" baseline="0" dirty="0" err="1"/>
                        <a:t>difisiente</a:t>
                      </a:r>
                      <a:r>
                        <a:rPr lang="en-US" sz="1100" b="1" baseline="0" dirty="0"/>
                        <a:t> </a:t>
                      </a:r>
                      <a:r>
                        <a:rPr lang="en-US" sz="1100" b="1" baseline="0" dirty="0" err="1"/>
                        <a:t>iha</a:t>
                      </a:r>
                      <a:r>
                        <a:rPr lang="en-US" sz="1100" b="1" baseline="0" dirty="0"/>
                        <a:t> AMM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/>
                        <a:t>SBK/10/SMA-AMM/III/2025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/>
                        <a:t>Sania</a:t>
                      </a:r>
                      <a:r>
                        <a:rPr lang="en-US" sz="1400" dirty="0"/>
                        <a:t>  </a:t>
                      </a:r>
                      <a:r>
                        <a:rPr lang="en-US" sz="1400" dirty="0" err="1"/>
                        <a:t>Unip.Lda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$. 24,645.00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$.24,374.50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$ 270.50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2032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100" b="1" dirty="0" err="1"/>
                        <a:t>Fornesementu</a:t>
                      </a:r>
                      <a:r>
                        <a:rPr lang="en-US" sz="1100" b="1" dirty="0"/>
                        <a:t> Material </a:t>
                      </a:r>
                      <a:r>
                        <a:rPr lang="en-US" sz="1100" b="1" dirty="0" err="1"/>
                        <a:t>Eskritorio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/>
                        <a:t>SBK/11/SMA-AMM/IV/2025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F.M</a:t>
                      </a:r>
                      <a:r>
                        <a:rPr lang="en-US" sz="1400" baseline="0" dirty="0"/>
                        <a:t> </a:t>
                      </a:r>
                      <a:r>
                        <a:rPr lang="en-US" sz="1400" baseline="0" dirty="0" err="1"/>
                        <a:t>Unip.Lda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$.</a:t>
                      </a:r>
                      <a:r>
                        <a:rPr lang="en-US" sz="1400" baseline="0" dirty="0"/>
                        <a:t> 50,000.00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$.36,791.40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$ 13,208.60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3372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err="1">
                          <a:solidFill>
                            <a:schemeClr val="tx1"/>
                          </a:solidFill>
                        </a:rPr>
                        <a:t>Manutensaun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</a:rPr>
                        <a:t>Edifisiu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</a:rPr>
                        <a:t>Skala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</a:rPr>
                        <a:t>ki’ik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  2025,SM.Patrimonio</a:t>
                      </a:r>
                      <a:r>
                        <a:rPr lang="en-US" sz="12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200" baseline="0" dirty="0" err="1">
                          <a:solidFill>
                            <a:schemeClr val="tx1"/>
                          </a:solidFill>
                        </a:rPr>
                        <a:t>Logistika</a:t>
                      </a:r>
                      <a:r>
                        <a:rPr lang="en-US" sz="12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  <a:p>
                      <a:r>
                        <a:rPr lang="en-US" sz="1400" dirty="0"/>
                        <a:t>$ 15,073.72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  <a:p>
                      <a:pPr algn="ctr"/>
                      <a:r>
                        <a:rPr lang="en-US" sz="1400" dirty="0"/>
                        <a:t>$ 15,073.72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0,00%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  <a:p>
                      <a:pPr algn="ctr"/>
                      <a:r>
                        <a:rPr lang="en-US" sz="1400" dirty="0"/>
                        <a:t>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341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err="1"/>
                        <a:t>Fornesemento</a:t>
                      </a:r>
                      <a:r>
                        <a:rPr lang="en-US" sz="1200" baseline="0" dirty="0"/>
                        <a:t> </a:t>
                      </a:r>
                      <a:r>
                        <a:rPr lang="en-US" sz="1200" baseline="0" dirty="0" err="1"/>
                        <a:t>Ekipamentus</a:t>
                      </a:r>
                      <a:r>
                        <a:rPr lang="en-US" sz="1200" baseline="0" dirty="0"/>
                        <a:t> </a:t>
                      </a:r>
                      <a:r>
                        <a:rPr lang="en-US" sz="1200" baseline="0" dirty="0" err="1"/>
                        <a:t>Manutensaun</a:t>
                      </a:r>
                      <a:r>
                        <a:rPr lang="en-US" sz="1200" baseline="0" dirty="0"/>
                        <a:t> </a:t>
                      </a:r>
                      <a:r>
                        <a:rPr lang="en-US" sz="1200" baseline="0" dirty="0" err="1"/>
                        <a:t>Traktor</a:t>
                      </a:r>
                      <a:r>
                        <a:rPr lang="en-US" sz="1200" baseline="0" dirty="0"/>
                        <a:t> </a:t>
                      </a:r>
                      <a:r>
                        <a:rPr lang="en-US" sz="1200" baseline="0" dirty="0" err="1"/>
                        <a:t>iha</a:t>
                      </a:r>
                      <a:r>
                        <a:rPr lang="en-US" sz="1200" baseline="0" dirty="0"/>
                        <a:t> </a:t>
                      </a:r>
                      <a:r>
                        <a:rPr lang="en-US" sz="1200" baseline="0" dirty="0" err="1"/>
                        <a:t>Servisu</a:t>
                      </a:r>
                      <a:r>
                        <a:rPr lang="en-US" sz="1200" baseline="0" dirty="0"/>
                        <a:t> </a:t>
                      </a:r>
                      <a:r>
                        <a:rPr lang="en-US" sz="1200" baseline="0" dirty="0" err="1"/>
                        <a:t>Munisipal</a:t>
                      </a:r>
                      <a:r>
                        <a:rPr lang="en-US" sz="1200" baseline="0" dirty="0"/>
                        <a:t> </a:t>
                      </a:r>
                      <a:r>
                        <a:rPr lang="en-US" sz="1200" baseline="0" dirty="0" err="1"/>
                        <a:t>Agrikultura</a:t>
                      </a:r>
                      <a:r>
                        <a:rPr lang="en-US" sz="1200" baseline="0" dirty="0"/>
                        <a:t> 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  <a:p>
                      <a:pPr algn="ctr"/>
                      <a:endParaRPr lang="en-US" sz="1400" dirty="0"/>
                    </a:p>
                    <a:p>
                      <a:pPr algn="l"/>
                      <a:r>
                        <a:rPr lang="en-US" sz="1400" dirty="0"/>
                        <a:t>$ 8,220.00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  <a:p>
                      <a:pPr algn="ctr"/>
                      <a:endParaRPr lang="en-US" sz="1400" dirty="0"/>
                    </a:p>
                    <a:p>
                      <a:pPr algn="ctr"/>
                      <a:r>
                        <a:rPr lang="en-US" sz="1400" dirty="0"/>
                        <a:t>$ 8,220.00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  <a:p>
                      <a:pPr algn="ctr"/>
                      <a:endParaRPr lang="en-US" sz="1400" dirty="0"/>
                    </a:p>
                    <a:p>
                      <a:pPr algn="ctr"/>
                      <a:r>
                        <a:rPr lang="en-US" sz="1400" dirty="0"/>
                        <a:t>0,00%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  <a:p>
                      <a:pPr algn="ctr"/>
                      <a:endParaRPr lang="en-US" sz="1400" dirty="0"/>
                    </a:p>
                    <a:p>
                      <a:pPr algn="ctr"/>
                      <a:r>
                        <a:rPr lang="en-US" sz="1400" dirty="0"/>
                        <a:t>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2570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err="1"/>
                        <a:t>Manutensaun</a:t>
                      </a:r>
                      <a:r>
                        <a:rPr lang="en-US" sz="1200" dirty="0"/>
                        <a:t> </a:t>
                      </a:r>
                      <a:r>
                        <a:rPr lang="en-US" sz="1200" dirty="0" err="1"/>
                        <a:t>excakpator</a:t>
                      </a:r>
                      <a:r>
                        <a:rPr lang="en-US" sz="1200" baseline="0" dirty="0"/>
                        <a:t> 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089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$ 458,686.20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$ 379,646.40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$ 78,742.80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83%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00218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48919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50801"/>
          </a:xfrm>
        </p:spPr>
        <p:txBody>
          <a:bodyPr>
            <a:normAutofit/>
          </a:bodyPr>
          <a:lstStyle/>
          <a:p>
            <a:pPr algn="ctr"/>
            <a:r>
              <a:rPr lang="en-US" sz="1800" b="1" i="1" dirty="0">
                <a:solidFill>
                  <a:srgbClr val="FF0000"/>
                </a:solidFill>
              </a:rPr>
              <a:t>PAGAMENTO BA CAPITAL DESENVOLVIMENTO LIU HUSI REAPROPRIASAUN</a:t>
            </a:r>
            <a:endParaRPr lang="en-US" sz="1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5428941"/>
              </p:ext>
            </p:extLst>
          </p:nvPr>
        </p:nvGraphicFramePr>
        <p:xfrm>
          <a:off x="98472" y="815927"/>
          <a:ext cx="12093526" cy="43605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3098">
                  <a:extLst>
                    <a:ext uri="{9D8B030D-6E8A-4147-A177-3AD203B41FA5}">
                      <a16:colId xmlns:a16="http://schemas.microsoft.com/office/drawing/2014/main" val="3945725838"/>
                    </a:ext>
                  </a:extLst>
                </a:gridCol>
                <a:gridCol w="1591253">
                  <a:extLst>
                    <a:ext uri="{9D8B030D-6E8A-4147-A177-3AD203B41FA5}">
                      <a16:colId xmlns:a16="http://schemas.microsoft.com/office/drawing/2014/main" val="3786674003"/>
                    </a:ext>
                  </a:extLst>
                </a:gridCol>
                <a:gridCol w="2416962">
                  <a:extLst>
                    <a:ext uri="{9D8B030D-6E8A-4147-A177-3AD203B41FA5}">
                      <a16:colId xmlns:a16="http://schemas.microsoft.com/office/drawing/2014/main" val="1646439094"/>
                    </a:ext>
                  </a:extLst>
                </a:gridCol>
                <a:gridCol w="1617784">
                  <a:extLst>
                    <a:ext uri="{9D8B030D-6E8A-4147-A177-3AD203B41FA5}">
                      <a16:colId xmlns:a16="http://schemas.microsoft.com/office/drawing/2014/main" val="2809287790"/>
                    </a:ext>
                  </a:extLst>
                </a:gridCol>
                <a:gridCol w="1392702">
                  <a:extLst>
                    <a:ext uri="{9D8B030D-6E8A-4147-A177-3AD203B41FA5}">
                      <a16:colId xmlns:a16="http://schemas.microsoft.com/office/drawing/2014/main" val="594541224"/>
                    </a:ext>
                  </a:extLst>
                </a:gridCol>
                <a:gridCol w="1547446">
                  <a:extLst>
                    <a:ext uri="{9D8B030D-6E8A-4147-A177-3AD203B41FA5}">
                      <a16:colId xmlns:a16="http://schemas.microsoft.com/office/drawing/2014/main" val="4021537295"/>
                    </a:ext>
                  </a:extLst>
                </a:gridCol>
                <a:gridCol w="787791">
                  <a:extLst>
                    <a:ext uri="{9D8B030D-6E8A-4147-A177-3AD203B41FA5}">
                      <a16:colId xmlns:a16="http://schemas.microsoft.com/office/drawing/2014/main" val="1097447110"/>
                    </a:ext>
                  </a:extLst>
                </a:gridCol>
                <a:gridCol w="656490">
                  <a:extLst>
                    <a:ext uri="{9D8B030D-6E8A-4147-A177-3AD203B41FA5}">
                      <a16:colId xmlns:a16="http://schemas.microsoft.com/office/drawing/2014/main" val="4196013468"/>
                    </a:ext>
                  </a:extLst>
                </a:gridCol>
              </a:tblGrid>
              <a:tr h="539123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err="1"/>
                        <a:t>Deklarasaun</a:t>
                      </a:r>
                      <a:r>
                        <a:rPr lang="en-US" sz="1100" baseline="0" dirty="0"/>
                        <a:t> </a:t>
                      </a:r>
                      <a:r>
                        <a:rPr lang="en-US" sz="1100" baseline="0" dirty="0" err="1"/>
                        <a:t>Projetu</a:t>
                      </a:r>
                      <a:r>
                        <a:rPr lang="en-US" sz="1100" baseline="0" dirty="0"/>
                        <a:t> 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No.</a:t>
                      </a:r>
                      <a:r>
                        <a:rPr lang="en-US" sz="1100" baseline="0" dirty="0"/>
                        <a:t> RFQ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err="1"/>
                        <a:t>Empreza</a:t>
                      </a:r>
                      <a:r>
                        <a:rPr lang="en-US" sz="1100" baseline="0" dirty="0"/>
                        <a:t> </a:t>
                      </a:r>
                      <a:r>
                        <a:rPr lang="en-US" sz="1100" dirty="0" err="1"/>
                        <a:t>Fornesedor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err="1"/>
                        <a:t>Montante</a:t>
                      </a:r>
                      <a:r>
                        <a:rPr lang="en-US" sz="1100" dirty="0"/>
                        <a:t> </a:t>
                      </a:r>
                      <a:r>
                        <a:rPr lang="en-US" sz="1100" dirty="0" err="1"/>
                        <a:t>Ors.Kontratu</a:t>
                      </a:r>
                      <a:r>
                        <a:rPr lang="en-US" sz="1100" dirty="0"/>
                        <a:t> ($)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err="1"/>
                        <a:t>Prosesu</a:t>
                      </a:r>
                      <a:r>
                        <a:rPr lang="en-US" sz="1100" dirty="0"/>
                        <a:t> </a:t>
                      </a:r>
                      <a:r>
                        <a:rPr lang="en-US" sz="1100" dirty="0" err="1"/>
                        <a:t>pagamento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err="1"/>
                        <a:t>Orsamento</a:t>
                      </a:r>
                      <a:r>
                        <a:rPr lang="en-US" sz="1100" baseline="0" dirty="0"/>
                        <a:t> </a:t>
                      </a:r>
                      <a:r>
                        <a:rPr lang="en-US" sz="1100" baseline="0" dirty="0" err="1"/>
                        <a:t>Reapropriasaun</a:t>
                      </a:r>
                      <a:endParaRPr lang="en-US" sz="11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dirty="0" err="1"/>
                        <a:t>Presentazen</a:t>
                      </a:r>
                      <a:r>
                        <a:rPr lang="en-US" sz="1100" dirty="0"/>
                        <a:t> (%)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1308842"/>
                  </a:ext>
                </a:extLst>
              </a:tr>
              <a:tr h="53912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/>
                        <a:t>Konstr</a:t>
                      </a:r>
                      <a:r>
                        <a:rPr lang="en-US" sz="1400" dirty="0"/>
                        <a:t>.</a:t>
                      </a:r>
                      <a:r>
                        <a:rPr lang="en-US" sz="1400" baseline="0" dirty="0"/>
                        <a:t> </a:t>
                      </a:r>
                      <a:r>
                        <a:rPr lang="en-US" sz="1400" baseline="0" dirty="0" err="1"/>
                        <a:t>Rejidensia</a:t>
                      </a:r>
                      <a:r>
                        <a:rPr lang="en-US" sz="1400" baseline="0" dirty="0"/>
                        <a:t> </a:t>
                      </a:r>
                      <a:r>
                        <a:rPr lang="en-US" sz="1400" baseline="0" dirty="0" err="1"/>
                        <a:t>Tasi</a:t>
                      </a:r>
                      <a:r>
                        <a:rPr lang="en-US" sz="1400" baseline="0" dirty="0"/>
                        <a:t> </a:t>
                      </a:r>
                      <a:r>
                        <a:rPr lang="en-US" sz="1400" baseline="0" dirty="0" err="1"/>
                        <a:t>Fatin</a:t>
                      </a:r>
                      <a:r>
                        <a:rPr lang="en-US" sz="1400" baseline="0" dirty="0"/>
                        <a:t> </a:t>
                      </a:r>
                      <a:r>
                        <a:rPr lang="en-US" sz="1400" baseline="0" dirty="0" err="1"/>
                        <a:t>Soibada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KPM/06/KPM-AMM/VII/2024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Hatu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Meak</a:t>
                      </a:r>
                      <a:r>
                        <a:rPr lang="en-US" dirty="0"/>
                        <a:t> Anan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Unip,Lda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800" kern="100" dirty="0">
                          <a:effectLst/>
                        </a:rPr>
                        <a:t>$ 68,138.95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000" kern="100" dirty="0">
                          <a:effectLst/>
                        </a:rPr>
                        <a:t>$ 23,848.63</a:t>
                      </a:r>
                      <a:endParaRPr lang="en-US" sz="20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438" marR="75438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000" kern="100" dirty="0">
                          <a:effectLst/>
                        </a:rPr>
                        <a:t>$ 44,290.32</a:t>
                      </a:r>
                      <a:endParaRPr lang="en-US" sz="20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438" marR="75438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000" kern="100" dirty="0">
                          <a:effectLst/>
                        </a:rPr>
                        <a:t>35%</a:t>
                      </a:r>
                      <a:endParaRPr lang="en-US" sz="20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438" marR="75438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000" kern="100" dirty="0">
                          <a:effectLst/>
                        </a:rPr>
                        <a:t>65%</a:t>
                      </a:r>
                      <a:endParaRPr lang="en-US" sz="24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438" marR="75438" marT="0" marB="0"/>
                </a:tc>
                <a:extLst>
                  <a:ext uri="{0D108BD9-81ED-4DB2-BD59-A6C34878D82A}">
                    <a16:rowId xmlns:a16="http://schemas.microsoft.com/office/drawing/2014/main" val="2574001964"/>
                  </a:ext>
                </a:extLst>
              </a:tr>
              <a:tr h="539123">
                <a:tc>
                  <a:txBody>
                    <a:bodyPr/>
                    <a:lstStyle/>
                    <a:p>
                      <a:r>
                        <a:rPr lang="en-US" sz="1400" dirty="0" err="1"/>
                        <a:t>Konstr</a:t>
                      </a:r>
                      <a:r>
                        <a:rPr lang="en-US" sz="1400" dirty="0"/>
                        <a:t>. </a:t>
                      </a:r>
                      <a:r>
                        <a:rPr lang="en-US" sz="1400" dirty="0" err="1"/>
                        <a:t>Bareira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Protesaun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liu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Husi</a:t>
                      </a:r>
                      <a:r>
                        <a:rPr lang="en-US" sz="1400" dirty="0"/>
                        <a:t> Ponte </a:t>
                      </a:r>
                      <a:r>
                        <a:rPr lang="en-US" sz="1400" dirty="0" err="1"/>
                        <a:t>okos</a:t>
                      </a:r>
                      <a:r>
                        <a:rPr lang="en-US" sz="1400" dirty="0"/>
                        <a:t> no </a:t>
                      </a:r>
                      <a:r>
                        <a:rPr lang="en-US" sz="1400" dirty="0" err="1"/>
                        <a:t>Natar</a:t>
                      </a:r>
                      <a:r>
                        <a:rPr lang="en-US" sz="1400" dirty="0"/>
                        <a:t> no Uma </a:t>
                      </a:r>
                      <a:r>
                        <a:rPr lang="en-US" sz="1400" dirty="0" err="1"/>
                        <a:t>komunidade</a:t>
                      </a:r>
                      <a:r>
                        <a:rPr lang="en-US" sz="1400" dirty="0"/>
                        <a:t> 200M </a:t>
                      </a:r>
                      <a:r>
                        <a:rPr lang="en-US" sz="1400" dirty="0" err="1"/>
                        <a:t>Husi</a:t>
                      </a:r>
                      <a:r>
                        <a:rPr lang="en-US" sz="1400" baseline="0" dirty="0"/>
                        <a:t> </a:t>
                      </a:r>
                      <a:r>
                        <a:rPr lang="en-US" sz="1400" baseline="0" dirty="0" err="1"/>
                        <a:t>Ameasa</a:t>
                      </a:r>
                      <a:r>
                        <a:rPr lang="en-US" sz="1400" baseline="0" dirty="0"/>
                        <a:t> </a:t>
                      </a:r>
                      <a:r>
                        <a:rPr lang="en-US" sz="1400" baseline="0" dirty="0" err="1"/>
                        <a:t>Mota</a:t>
                      </a:r>
                      <a:r>
                        <a:rPr lang="en-US" sz="1400" baseline="0" dirty="0"/>
                        <a:t> </a:t>
                      </a:r>
                      <a:r>
                        <a:rPr lang="en-US" sz="1400" baseline="0" dirty="0" err="1"/>
                        <a:t>Laclo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KPM/03/KPM-AMM/VII/2024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Manufahi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ki’ik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Unip,Lda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800" kern="100" dirty="0">
                          <a:effectLst/>
                        </a:rPr>
                        <a:t>$ 154,663.55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800" kern="100" dirty="0">
                          <a:effectLst/>
                        </a:rPr>
                        <a:t>$ 109,749.26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$</a:t>
                      </a:r>
                      <a:r>
                        <a:rPr lang="en-US" baseline="0" dirty="0">
                          <a:solidFill>
                            <a:srgbClr val="FF0000"/>
                          </a:solidFill>
                        </a:rPr>
                        <a:t> 44,914.29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1747448"/>
                  </a:ext>
                </a:extLst>
              </a:tr>
              <a:tr h="539123">
                <a:tc>
                  <a:txBody>
                    <a:bodyPr/>
                    <a:lstStyle/>
                    <a:p>
                      <a:r>
                        <a:rPr lang="en-US" sz="1400" dirty="0" err="1"/>
                        <a:t>Konstr</a:t>
                      </a:r>
                      <a:r>
                        <a:rPr lang="en-US" sz="1400" dirty="0"/>
                        <a:t>. </a:t>
                      </a:r>
                      <a:r>
                        <a:rPr lang="en-US" sz="1400" dirty="0" err="1"/>
                        <a:t>Postu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Saude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Licore</a:t>
                      </a:r>
                      <a:r>
                        <a:rPr lang="en-US" sz="1400" baseline="0" dirty="0"/>
                        <a:t> </a:t>
                      </a:r>
                      <a:r>
                        <a:rPr lang="en-US" sz="1400" baseline="0" dirty="0" err="1"/>
                        <a:t>Laclo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KPM/08/KPM-AMM/VII/2024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Sahan</a:t>
                      </a:r>
                      <a:r>
                        <a:rPr lang="en-US" dirty="0"/>
                        <a:t> I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Unip,Lda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000" kern="100" dirty="0">
                          <a:effectLst/>
                        </a:rPr>
                        <a:t>$</a:t>
                      </a:r>
                      <a:r>
                        <a:rPr lang="es-ES_tradnl" sz="2000" kern="100" baseline="0" dirty="0">
                          <a:effectLst/>
                        </a:rPr>
                        <a:t> 137,686.01</a:t>
                      </a:r>
                      <a:endParaRPr lang="en-US" sz="20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438" marR="75438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000" kern="100" dirty="0">
                          <a:effectLst/>
                        </a:rPr>
                        <a:t>$ 27,537.20</a:t>
                      </a:r>
                      <a:endParaRPr lang="en-US" sz="20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438" marR="75438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000" kern="100" dirty="0">
                          <a:effectLst/>
                        </a:rPr>
                        <a:t>$ 110,148.81</a:t>
                      </a:r>
                      <a:endParaRPr lang="en-US" sz="20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438" marR="7543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000" kern="100" dirty="0">
                          <a:effectLst/>
                        </a:rPr>
                        <a:t>35%</a:t>
                      </a:r>
                      <a:endParaRPr lang="en-US" sz="20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438" marR="75438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000" kern="100" dirty="0">
                          <a:effectLst/>
                        </a:rPr>
                        <a:t>65%</a:t>
                      </a:r>
                      <a:endParaRPr lang="en-US" sz="24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438" marR="75438" marT="0" marB="0"/>
                </a:tc>
                <a:extLst>
                  <a:ext uri="{0D108BD9-81ED-4DB2-BD59-A6C34878D82A}">
                    <a16:rowId xmlns:a16="http://schemas.microsoft.com/office/drawing/2014/main" val="939274198"/>
                  </a:ext>
                </a:extLst>
              </a:tr>
              <a:tr h="539123">
                <a:tc>
                  <a:txBody>
                    <a:bodyPr/>
                    <a:lstStyle/>
                    <a:p>
                      <a:r>
                        <a:rPr lang="en-US" sz="1400" dirty="0" err="1"/>
                        <a:t>Perfurasaun</a:t>
                      </a:r>
                      <a:r>
                        <a:rPr lang="en-US" sz="1400" baseline="0" dirty="0"/>
                        <a:t> </a:t>
                      </a:r>
                      <a:r>
                        <a:rPr lang="en-US" sz="1400" baseline="0" dirty="0" err="1"/>
                        <a:t>Be’e</a:t>
                      </a:r>
                      <a:r>
                        <a:rPr lang="en-US" sz="1400" baseline="0" dirty="0"/>
                        <a:t> </a:t>
                      </a:r>
                      <a:r>
                        <a:rPr lang="en-US" sz="1400" baseline="0" dirty="0" err="1"/>
                        <a:t>Mos</a:t>
                      </a:r>
                      <a:r>
                        <a:rPr lang="en-US" sz="1400" baseline="0" dirty="0"/>
                        <a:t> </a:t>
                      </a:r>
                      <a:r>
                        <a:rPr lang="en-US" sz="1400" baseline="0" dirty="0" err="1"/>
                        <a:t>Foun</a:t>
                      </a:r>
                      <a:r>
                        <a:rPr lang="en-US" sz="1400" baseline="0" dirty="0"/>
                        <a:t> No </a:t>
                      </a:r>
                      <a:r>
                        <a:rPr lang="en-US" sz="1400" baseline="0" dirty="0" err="1"/>
                        <a:t>estelasaun</a:t>
                      </a:r>
                      <a:r>
                        <a:rPr lang="en-US" sz="1400" baseline="0" dirty="0"/>
                        <a:t> </a:t>
                      </a:r>
                      <a:r>
                        <a:rPr lang="en-US" sz="1400" baseline="0" dirty="0" err="1"/>
                        <a:t>Bomba</a:t>
                      </a:r>
                      <a:r>
                        <a:rPr lang="en-US" sz="1400" baseline="0" dirty="0"/>
                        <a:t> No </a:t>
                      </a:r>
                      <a:r>
                        <a:rPr lang="en-US" sz="1400" baseline="0" dirty="0" err="1"/>
                        <a:t>Kanu</a:t>
                      </a:r>
                      <a:r>
                        <a:rPr lang="en-US" sz="1400" baseline="0" dirty="0"/>
                        <a:t> </a:t>
                      </a:r>
                      <a:r>
                        <a:rPr lang="en-US" sz="1400" baseline="0" dirty="0" err="1"/>
                        <a:t>Transmisaun</a:t>
                      </a:r>
                      <a:r>
                        <a:rPr lang="en-US" sz="1400" baseline="0" dirty="0"/>
                        <a:t> </a:t>
                      </a:r>
                      <a:r>
                        <a:rPr lang="en-US" sz="1400" baseline="0" dirty="0" err="1"/>
                        <a:t>Postu</a:t>
                      </a:r>
                      <a:r>
                        <a:rPr lang="en-US" sz="1400" baseline="0" dirty="0"/>
                        <a:t> </a:t>
                      </a:r>
                      <a:r>
                        <a:rPr lang="en-US" sz="1400" baseline="0" dirty="0" err="1"/>
                        <a:t>Laclo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KPM/09/KPM-AMM/VII/2024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Ralan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Unip,Lda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000" kern="100" dirty="0">
                          <a:effectLst/>
                        </a:rPr>
                        <a:t>$ 113,117.98 </a:t>
                      </a:r>
                      <a:endParaRPr lang="en-US" sz="20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438" marR="75438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000" kern="100" dirty="0">
                          <a:effectLst/>
                        </a:rPr>
                        <a:t>$ 87,100.84</a:t>
                      </a:r>
                      <a:endParaRPr lang="en-US" sz="20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438" marR="75438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000" kern="100" dirty="0">
                          <a:effectLst/>
                        </a:rPr>
                        <a:t>$ </a:t>
                      </a:r>
                      <a:r>
                        <a:rPr lang="es-ES_tradnl" sz="2000" kern="100" baseline="0" dirty="0">
                          <a:effectLst/>
                        </a:rPr>
                        <a:t> 26,017.14</a:t>
                      </a:r>
                      <a:r>
                        <a:rPr lang="es-ES_tradnl" sz="2000" kern="100" dirty="0">
                          <a:effectLst/>
                        </a:rPr>
                        <a:t>  </a:t>
                      </a:r>
                      <a:endParaRPr lang="en-US" sz="20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438" marR="75438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000" kern="100" dirty="0">
                          <a:effectLst/>
                        </a:rPr>
                        <a:t>77%</a:t>
                      </a:r>
                      <a:endParaRPr lang="en-US" sz="20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438" marR="75438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000" kern="100" dirty="0">
                          <a:effectLst/>
                        </a:rPr>
                        <a:t>23%</a:t>
                      </a:r>
                    </a:p>
                  </a:txBody>
                  <a:tcPr marL="75438" marR="75438" marT="0" marB="0"/>
                </a:tc>
                <a:extLst>
                  <a:ext uri="{0D108BD9-81ED-4DB2-BD59-A6C34878D82A}">
                    <a16:rowId xmlns:a16="http://schemas.microsoft.com/office/drawing/2014/main" val="2530471800"/>
                  </a:ext>
                </a:extLst>
              </a:tr>
              <a:tr h="539123"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800" kern="100" dirty="0">
                          <a:effectLst/>
                        </a:rPr>
                        <a:t>Total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</a:t>
                      </a:r>
                      <a:r>
                        <a:rPr lang="en-US" sz="1800" kern="100" baseline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473,659.89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800" kern="100" dirty="0">
                          <a:effectLst/>
                        </a:rPr>
                        <a:t>$ 293,170.22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800" kern="100" dirty="0">
                          <a:effectLst/>
                          <a:latin typeface="+mn-lt"/>
                          <a:ea typeface="+mn-ea"/>
                          <a:cs typeface="+mn-cs"/>
                        </a:rPr>
                        <a:t>$ 180,456.27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800" kern="100" dirty="0">
                          <a:effectLst/>
                        </a:rPr>
                        <a:t> 62%       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32003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69213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83961"/>
          </a:xfrm>
        </p:spPr>
        <p:txBody>
          <a:bodyPr>
            <a:normAutofit/>
          </a:bodyPr>
          <a:lstStyle/>
          <a:p>
            <a:pPr algn="ctr"/>
            <a:r>
              <a:rPr lang="en-US" sz="2400" b="1" i="1" dirty="0">
                <a:solidFill>
                  <a:srgbClr val="FF0000"/>
                </a:solidFill>
              </a:rPr>
              <a:t>PAGAMENTO BA CAPITAL DESENVOLVIMENTO 2025</a:t>
            </a:r>
            <a:endParaRPr lang="en-US" sz="24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8344503"/>
              </p:ext>
            </p:extLst>
          </p:nvPr>
        </p:nvGraphicFramePr>
        <p:xfrm>
          <a:off x="844061" y="745587"/>
          <a:ext cx="10509739" cy="37308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0122">
                  <a:extLst>
                    <a:ext uri="{9D8B030D-6E8A-4147-A177-3AD203B41FA5}">
                      <a16:colId xmlns:a16="http://schemas.microsoft.com/office/drawing/2014/main" val="711411947"/>
                    </a:ext>
                  </a:extLst>
                </a:gridCol>
                <a:gridCol w="1385192">
                  <a:extLst>
                    <a:ext uri="{9D8B030D-6E8A-4147-A177-3AD203B41FA5}">
                      <a16:colId xmlns:a16="http://schemas.microsoft.com/office/drawing/2014/main" val="1344546970"/>
                    </a:ext>
                  </a:extLst>
                </a:gridCol>
                <a:gridCol w="1720559">
                  <a:extLst>
                    <a:ext uri="{9D8B030D-6E8A-4147-A177-3AD203B41FA5}">
                      <a16:colId xmlns:a16="http://schemas.microsoft.com/office/drawing/2014/main" val="3147784927"/>
                    </a:ext>
                  </a:extLst>
                </a:gridCol>
                <a:gridCol w="1462472">
                  <a:extLst>
                    <a:ext uri="{9D8B030D-6E8A-4147-A177-3AD203B41FA5}">
                      <a16:colId xmlns:a16="http://schemas.microsoft.com/office/drawing/2014/main" val="1631390518"/>
                    </a:ext>
                  </a:extLst>
                </a:gridCol>
                <a:gridCol w="1431194">
                  <a:extLst>
                    <a:ext uri="{9D8B030D-6E8A-4147-A177-3AD203B41FA5}">
                      <a16:colId xmlns:a16="http://schemas.microsoft.com/office/drawing/2014/main" val="1608293860"/>
                    </a:ext>
                  </a:extLst>
                </a:gridCol>
                <a:gridCol w="1393371">
                  <a:extLst>
                    <a:ext uri="{9D8B030D-6E8A-4147-A177-3AD203B41FA5}">
                      <a16:colId xmlns:a16="http://schemas.microsoft.com/office/drawing/2014/main" val="3348245415"/>
                    </a:ext>
                  </a:extLst>
                </a:gridCol>
                <a:gridCol w="688242">
                  <a:extLst>
                    <a:ext uri="{9D8B030D-6E8A-4147-A177-3AD203B41FA5}">
                      <a16:colId xmlns:a16="http://schemas.microsoft.com/office/drawing/2014/main" val="790850608"/>
                    </a:ext>
                  </a:extLst>
                </a:gridCol>
                <a:gridCol w="788587">
                  <a:extLst>
                    <a:ext uri="{9D8B030D-6E8A-4147-A177-3AD203B41FA5}">
                      <a16:colId xmlns:a16="http://schemas.microsoft.com/office/drawing/2014/main" val="1316896219"/>
                    </a:ext>
                  </a:extLst>
                </a:gridCol>
              </a:tblGrid>
              <a:tr h="532560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err="1"/>
                        <a:t>Discrisaun</a:t>
                      </a:r>
                      <a:r>
                        <a:rPr lang="en-US" sz="1100" baseline="0" dirty="0"/>
                        <a:t> </a:t>
                      </a:r>
                      <a:r>
                        <a:rPr lang="en-US" sz="1100" baseline="0" dirty="0" err="1"/>
                        <a:t>Projecto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err="1"/>
                        <a:t>No.RFQ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err="1"/>
                        <a:t>Empreza</a:t>
                      </a:r>
                      <a:r>
                        <a:rPr lang="en-US" sz="1100" baseline="0" dirty="0"/>
                        <a:t> </a:t>
                      </a:r>
                      <a:r>
                        <a:rPr lang="en-US" sz="1100" baseline="0" dirty="0" err="1"/>
                        <a:t>Ne’ebe</a:t>
                      </a:r>
                      <a:r>
                        <a:rPr lang="en-US" sz="1100" baseline="0" dirty="0"/>
                        <a:t> </a:t>
                      </a:r>
                      <a:r>
                        <a:rPr lang="en-US" sz="1100" baseline="0" dirty="0" err="1"/>
                        <a:t>Kaer</a:t>
                      </a:r>
                      <a:r>
                        <a:rPr lang="en-US" sz="1100" baseline="0" dirty="0"/>
                        <a:t> </a:t>
                      </a:r>
                      <a:r>
                        <a:rPr lang="en-US" sz="1100" baseline="0" dirty="0" err="1"/>
                        <a:t>Obra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err="1"/>
                        <a:t>Montante</a:t>
                      </a:r>
                      <a:r>
                        <a:rPr lang="en-US" sz="1100" dirty="0"/>
                        <a:t> </a:t>
                      </a:r>
                      <a:r>
                        <a:rPr lang="en-US" sz="1100" dirty="0" err="1"/>
                        <a:t>Ors.Kontratu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err="1"/>
                        <a:t>Prosesu</a:t>
                      </a:r>
                      <a:r>
                        <a:rPr lang="en-US" sz="1100" baseline="0" dirty="0"/>
                        <a:t> </a:t>
                      </a:r>
                      <a:r>
                        <a:rPr lang="en-US" sz="1100" baseline="0" dirty="0" err="1"/>
                        <a:t>Pagamaentu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err="1"/>
                        <a:t>Balansu</a:t>
                      </a:r>
                      <a:r>
                        <a:rPr lang="en-US" sz="1100" dirty="0"/>
                        <a:t> </a:t>
                      </a:r>
                      <a:r>
                        <a:rPr lang="en-US" sz="1100" dirty="0" err="1"/>
                        <a:t>Pagamentu</a:t>
                      </a:r>
                      <a:endParaRPr lang="en-US" sz="11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dirty="0" err="1"/>
                        <a:t>Presentazen</a:t>
                      </a:r>
                      <a:r>
                        <a:rPr lang="en-US" sz="1100" dirty="0"/>
                        <a:t> %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6288790"/>
                  </a:ext>
                </a:extLst>
              </a:tr>
              <a:tr h="63799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/>
                        <a:t>Rehabilatasaun</a:t>
                      </a:r>
                      <a:r>
                        <a:rPr lang="en-US" sz="1400" dirty="0"/>
                        <a:t> EBF </a:t>
                      </a:r>
                      <a:r>
                        <a:rPr lang="en-US" sz="1400" dirty="0" err="1"/>
                        <a:t>Obrato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01/KPM/PDIM-M.MTT/IV/2025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/>
                        <a:t>Zenefity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Unip.Lda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$. 69,861.43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$. 24,451.50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$. 45,409.93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6524770"/>
                  </a:ext>
                </a:extLst>
              </a:tr>
              <a:tr h="728766">
                <a:tc>
                  <a:txBody>
                    <a:bodyPr/>
                    <a:lstStyle/>
                    <a:p>
                      <a:r>
                        <a:rPr lang="en-US" sz="1400" dirty="0" err="1"/>
                        <a:t>Rehabelitasaun</a:t>
                      </a:r>
                      <a:r>
                        <a:rPr lang="en-US" sz="1400" baseline="0" dirty="0"/>
                        <a:t> </a:t>
                      </a:r>
                      <a:r>
                        <a:rPr lang="en-US" sz="1400" baseline="0" dirty="0" err="1"/>
                        <a:t>Sentru</a:t>
                      </a:r>
                      <a:r>
                        <a:rPr lang="en-US" sz="1400" baseline="0" dirty="0"/>
                        <a:t> </a:t>
                      </a:r>
                      <a:r>
                        <a:rPr lang="en-US" sz="1400" baseline="0" dirty="0" err="1"/>
                        <a:t>Saude</a:t>
                      </a:r>
                      <a:r>
                        <a:rPr lang="en-US" sz="1400" baseline="0" dirty="0"/>
                        <a:t> </a:t>
                      </a:r>
                      <a:r>
                        <a:rPr lang="en-US" sz="1400" baseline="0" dirty="0" err="1"/>
                        <a:t>Manatuto</a:t>
                      </a:r>
                      <a:r>
                        <a:rPr lang="en-US" sz="1400" baseline="0" dirty="0"/>
                        <a:t> Vila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02/KPM/PDIM-M.MTT/IV/2025</a:t>
                      </a:r>
                    </a:p>
                    <a:p>
                      <a:endParaRPr 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/>
                        <a:t>Ailili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Constrution</a:t>
                      </a:r>
                      <a:r>
                        <a:rPr lang="en-US" sz="1400" baseline="0" dirty="0"/>
                        <a:t> </a:t>
                      </a:r>
                      <a:r>
                        <a:rPr lang="en-US" sz="1400" baseline="0" dirty="0" err="1"/>
                        <a:t>Unip,Lda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$. 69,041.53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$. 24,164.50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$. 44,877.03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65%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2762373"/>
                  </a:ext>
                </a:extLst>
              </a:tr>
              <a:tr h="728766">
                <a:tc>
                  <a:txBody>
                    <a:bodyPr/>
                    <a:lstStyle/>
                    <a:p>
                      <a:r>
                        <a:rPr lang="en-US" sz="1400" dirty="0" err="1"/>
                        <a:t>Konstrusaun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Irigasaun</a:t>
                      </a:r>
                      <a:r>
                        <a:rPr lang="en-US" sz="1400" baseline="0" dirty="0"/>
                        <a:t> </a:t>
                      </a:r>
                      <a:r>
                        <a:rPr lang="en-US" sz="1400" baseline="0" dirty="0" err="1"/>
                        <a:t>Nunle’un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03/KPM/PDIM-M.MTT/IV/2025</a:t>
                      </a:r>
                    </a:p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/>
                        <a:t>Zenefity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Unip.Lda</a:t>
                      </a:r>
                      <a:endParaRPr lang="en-US" sz="1600" dirty="0"/>
                    </a:p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$. 83,024.81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$. 29,058.68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$. 53,966.13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65%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9945175"/>
                  </a:ext>
                </a:extLst>
              </a:tr>
              <a:tr h="728766">
                <a:tc>
                  <a:txBody>
                    <a:bodyPr/>
                    <a:lstStyle/>
                    <a:p>
                      <a:r>
                        <a:rPr lang="en-US" sz="1400" dirty="0" err="1"/>
                        <a:t>Konstrusaun</a:t>
                      </a:r>
                      <a:r>
                        <a:rPr lang="en-US" sz="1400" dirty="0"/>
                        <a:t> Sala </a:t>
                      </a:r>
                      <a:r>
                        <a:rPr lang="en-US" sz="1400" dirty="0" err="1"/>
                        <a:t>Maternidade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Manelima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04/KPM/PDIM-M.MTT/IV/2025</a:t>
                      </a:r>
                    </a:p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/>
                        <a:t>Eusidormif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Unip.Lda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$. 73,064.35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$ 73,064.35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0,00%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102393"/>
                  </a:ext>
                </a:extLst>
              </a:tr>
              <a:tr h="365624"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/>
                        <a:t>TOTAL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$ 294,992.12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$ 77,674.68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$ 217,317.44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69492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74409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7655" y="607788"/>
            <a:ext cx="10515600" cy="46492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7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SIKLUS PROSESU FREE BALANCE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BEN’S E SERVISU E CAPITAL MENOR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8E6F427-4ACB-4688-B6A1-865F0AB113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23410"/>
            <a:ext cx="12192000" cy="575894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en-US" dirty="0"/>
          </a:p>
          <a:p>
            <a:pPr marL="514350" indent="-514350" algn="just">
              <a:buFont typeface="+mj-lt"/>
              <a:buAutoNum type="arabicPeriod"/>
            </a:pPr>
            <a:endParaRPr lang="en-US" b="1" dirty="0">
              <a:solidFill>
                <a:srgbClr val="FF0000"/>
              </a:solidFill>
            </a:endParaRPr>
          </a:p>
          <a:p>
            <a:pPr marL="514350" indent="-514350" algn="just">
              <a:buFont typeface="+mj-lt"/>
              <a:buAutoNum type="arabicPeriod"/>
            </a:pPr>
            <a:endParaRPr lang="en-US" dirty="0"/>
          </a:p>
          <a:p>
            <a:pPr marL="514350" indent="-514350" algn="just">
              <a:buFont typeface="+mj-lt"/>
              <a:buAutoNum type="arabicPeriod"/>
            </a:pPr>
            <a:endParaRPr lang="en-US" dirty="0"/>
          </a:p>
          <a:p>
            <a:pPr marL="0" indent="0" algn="just">
              <a:buNone/>
            </a:pP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198119" y="2108145"/>
            <a:ext cx="1486990" cy="66117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Responsavel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husi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Servisu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Municipal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sira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8100061" y="1335940"/>
            <a:ext cx="1367248" cy="54034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Tender</a:t>
            </a:r>
          </a:p>
          <a:p>
            <a:pPr algn="ctr"/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Prepara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Lansa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Dok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Konkunsu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7" name="Rectangle 26"/>
          <p:cNvSpPr/>
          <p:nvPr/>
        </p:nvSpPr>
        <p:spPr>
          <a:xfrm>
            <a:off x="9888583" y="1375129"/>
            <a:ext cx="1208860" cy="54034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Estabelesementu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Kontratu</a:t>
            </a:r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9810204" y="2108144"/>
            <a:ext cx="1367248" cy="6611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Avalia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Proposta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Relatorio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Avaliasaun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ajudika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Kontratu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8021681" y="2108144"/>
            <a:ext cx="1580605" cy="20687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 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SBK 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Caderno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Encargosgos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Cheklist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Projeto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Aprov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Desizaun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abertura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konvite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KP 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Caderno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Encargos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programa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procedimento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checklist,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projeto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Aprov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Desizaun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abertura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anunsiu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konkursu</a:t>
            </a:r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7812681" y="4491498"/>
            <a:ext cx="1616532" cy="54034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Sistema Free-Balance</a:t>
            </a:r>
          </a:p>
          <a:p>
            <a:pPr algn="ctr"/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Purchase Orders 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185834" y="2898453"/>
            <a:ext cx="1354186" cy="54034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Aprova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Husi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PAM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861958" y="4477555"/>
            <a:ext cx="1367248" cy="54034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Jetaun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Kontratu</a:t>
            </a:r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3942257" y="4477555"/>
            <a:ext cx="1608916" cy="54034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Sistema Free-balance Management Contract</a:t>
            </a:r>
          </a:p>
        </p:txBody>
      </p:sp>
      <p:sp>
        <p:nvSpPr>
          <p:cNvPr id="34" name="Rectangle 33"/>
          <p:cNvSpPr/>
          <p:nvPr/>
        </p:nvSpPr>
        <p:spPr>
          <a:xfrm>
            <a:off x="9875519" y="4477555"/>
            <a:ext cx="1367248" cy="54034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Prosesu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Aprovizionamentu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Scan </a:t>
            </a:r>
            <a:r>
              <a:rPr lang="en-US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Dokumentos</a:t>
            </a:r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198119" y="1327644"/>
            <a:ext cx="1486990" cy="54034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Identifika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nesesidade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kada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diresaun</a:t>
            </a:r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1918063" y="1340707"/>
            <a:ext cx="1504404" cy="54034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Budget </a:t>
            </a:r>
          </a:p>
          <a:p>
            <a:pPr algn="ctr"/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identifika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orsamentu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37" name="Rectangle 36"/>
          <p:cNvSpPr/>
          <p:nvPr/>
        </p:nvSpPr>
        <p:spPr>
          <a:xfrm>
            <a:off x="3657590" y="1340707"/>
            <a:ext cx="1717771" cy="54034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Especifika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Rekerementu</a:t>
            </a:r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Preparasaun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dok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Komprovativus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5773783" y="1335940"/>
            <a:ext cx="1774375" cy="54034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Komit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 </a:t>
            </a:r>
            <a:r>
              <a:rPr lang="en-US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Aprova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 no CPV</a:t>
            </a:r>
          </a:p>
          <a:p>
            <a:pPr algn="ctr"/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husi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Diresaun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Finansas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37309" y="5235193"/>
            <a:ext cx="1580605" cy="94353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Aprova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PRT no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Envia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DF,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kria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EV no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pagamentu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TPO</a:t>
            </a:r>
          </a:p>
        </p:txBody>
      </p:sp>
      <p:sp>
        <p:nvSpPr>
          <p:cNvPr id="44" name="Rectangle 43"/>
          <p:cNvSpPr/>
          <p:nvPr/>
        </p:nvSpPr>
        <p:spPr>
          <a:xfrm>
            <a:off x="2076985" y="5235193"/>
            <a:ext cx="1580605" cy="94353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Aprova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 Request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Dires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Finansas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atu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kria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IT,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Bazeia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Invoice</a:t>
            </a:r>
          </a:p>
        </p:txBody>
      </p:sp>
      <p:sp>
        <p:nvSpPr>
          <p:cNvPr id="46" name="Rectangle 45"/>
          <p:cNvSpPr/>
          <p:nvPr/>
        </p:nvSpPr>
        <p:spPr>
          <a:xfrm>
            <a:off x="3916661" y="5235193"/>
            <a:ext cx="1620886" cy="94353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>
              <a:buFontTx/>
              <a:buChar char="-"/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Management Contract</a:t>
            </a:r>
          </a:p>
          <a:p>
            <a:pPr marL="171450" indent="-171450">
              <a:buFontTx/>
              <a:buChar char="-"/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Line item drop</a:t>
            </a:r>
          </a:p>
          <a:p>
            <a:pPr marL="171450" indent="-171450">
              <a:buFontTx/>
              <a:buChar char="-"/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Inspection</a:t>
            </a:r>
          </a:p>
          <a:p>
            <a:pPr marL="171450" indent="-171450">
              <a:buFontTx/>
              <a:buChar char="-"/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Normal Payment</a:t>
            </a:r>
          </a:p>
          <a:p>
            <a:pPr marL="171450" indent="-171450">
              <a:buFontTx/>
              <a:buChar char="-"/>
            </a:pP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5760720" y="5235193"/>
            <a:ext cx="1580605" cy="94353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Simu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Sasán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no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servisu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inspesaun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dezempeñu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no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kontrolu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kualidade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relatoriu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(Invoice)</a:t>
            </a:r>
          </a:p>
        </p:txBody>
      </p:sp>
      <p:sp>
        <p:nvSpPr>
          <p:cNvPr id="48" name="Rectangle 47"/>
          <p:cNvSpPr/>
          <p:nvPr/>
        </p:nvSpPr>
        <p:spPr>
          <a:xfrm>
            <a:off x="7598247" y="5228919"/>
            <a:ext cx="2054128" cy="118343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>
              <a:buFontTx/>
              <a:buChar char="-"/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Procurement Process</a:t>
            </a:r>
          </a:p>
          <a:p>
            <a:pPr marL="171450" indent="-171450">
              <a:buFontTx/>
              <a:buChar char="-"/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Procurement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Docum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171450" indent="-171450">
              <a:buFontTx/>
              <a:buChar char="-"/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Register Responses</a:t>
            </a:r>
          </a:p>
          <a:p>
            <a:pPr marL="171450" indent="-171450">
              <a:buFontTx/>
              <a:buChar char="-"/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Bid Evaluation</a:t>
            </a:r>
          </a:p>
          <a:p>
            <a:pPr marL="171450" indent="-171450">
              <a:buFontTx/>
              <a:buChar char="-"/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Bid Vendor Evaluation </a:t>
            </a:r>
          </a:p>
          <a:p>
            <a:pPr marL="171450" indent="-171450">
              <a:buFontTx/>
              <a:buChar char="-"/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Purchase Orders</a:t>
            </a:r>
          </a:p>
        </p:txBody>
      </p:sp>
      <p:sp>
        <p:nvSpPr>
          <p:cNvPr id="49" name="Rectangle 48"/>
          <p:cNvSpPr/>
          <p:nvPr/>
        </p:nvSpPr>
        <p:spPr>
          <a:xfrm>
            <a:off x="10091058" y="5289879"/>
            <a:ext cx="1632857" cy="59664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Aproc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Aprov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Pesa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Aprov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Inklui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Relatorio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Avaliasaun</a:t>
            </a:r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10084528" y="6122481"/>
            <a:ext cx="1632858" cy="62650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Jest. </a:t>
            </a:r>
            <a:r>
              <a:rPr lang="en-US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Kontra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.: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Kontratu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Invoice, R &amp; I,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Sertidaun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Dividas</a:t>
            </a:r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2" name="Straight Arrow Connector 51"/>
          <p:cNvCxnSpPr>
            <a:stCxn id="35" idx="2"/>
            <a:endCxn id="22" idx="0"/>
          </p:cNvCxnSpPr>
          <p:nvPr/>
        </p:nvCxnSpPr>
        <p:spPr>
          <a:xfrm>
            <a:off x="941614" y="1867986"/>
            <a:ext cx="0" cy="24015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3" name="Right Arrow 52"/>
          <p:cNvSpPr/>
          <p:nvPr/>
        </p:nvSpPr>
        <p:spPr>
          <a:xfrm>
            <a:off x="1685109" y="1545563"/>
            <a:ext cx="232954" cy="165671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ight Arrow 53"/>
          <p:cNvSpPr/>
          <p:nvPr/>
        </p:nvSpPr>
        <p:spPr>
          <a:xfrm>
            <a:off x="3422467" y="1545564"/>
            <a:ext cx="235123" cy="120830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ight Arrow 54"/>
          <p:cNvSpPr/>
          <p:nvPr/>
        </p:nvSpPr>
        <p:spPr>
          <a:xfrm>
            <a:off x="5375361" y="1545562"/>
            <a:ext cx="398422" cy="165672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ight Arrow 55"/>
          <p:cNvSpPr/>
          <p:nvPr/>
        </p:nvSpPr>
        <p:spPr>
          <a:xfrm>
            <a:off x="7545995" y="1541418"/>
            <a:ext cx="554066" cy="154367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ight Arrow 56"/>
          <p:cNvSpPr/>
          <p:nvPr/>
        </p:nvSpPr>
        <p:spPr>
          <a:xfrm>
            <a:off x="9467309" y="1613001"/>
            <a:ext cx="395148" cy="98233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traight Arrow Connector 58"/>
          <p:cNvCxnSpPr>
            <a:stCxn id="27" idx="2"/>
            <a:endCxn id="28" idx="0"/>
          </p:cNvCxnSpPr>
          <p:nvPr/>
        </p:nvCxnSpPr>
        <p:spPr>
          <a:xfrm>
            <a:off x="10493013" y="1915471"/>
            <a:ext cx="815" cy="19267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>
            <a:off x="8778241" y="1884989"/>
            <a:ext cx="0" cy="23186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3" name="Left Brace 62"/>
          <p:cNvSpPr/>
          <p:nvPr/>
        </p:nvSpPr>
        <p:spPr>
          <a:xfrm>
            <a:off x="7595908" y="2084163"/>
            <a:ext cx="383929" cy="2175932"/>
          </a:xfrm>
          <a:prstGeom prst="lef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Left Arrow 69"/>
          <p:cNvSpPr/>
          <p:nvPr/>
        </p:nvSpPr>
        <p:spPr>
          <a:xfrm>
            <a:off x="9429214" y="4671995"/>
            <a:ext cx="433243" cy="158981"/>
          </a:xfrm>
          <a:prstGeom prst="lef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Left Arrow 70"/>
          <p:cNvSpPr/>
          <p:nvPr/>
        </p:nvSpPr>
        <p:spPr>
          <a:xfrm>
            <a:off x="7229206" y="4671995"/>
            <a:ext cx="583475" cy="158981"/>
          </a:xfrm>
          <a:prstGeom prst="lef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Left Arrow 71"/>
          <p:cNvSpPr/>
          <p:nvPr/>
        </p:nvSpPr>
        <p:spPr>
          <a:xfrm>
            <a:off x="5551173" y="4671995"/>
            <a:ext cx="310785" cy="158981"/>
          </a:xfrm>
          <a:prstGeom prst="lef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4" name="Straight Arrow Connector 73"/>
          <p:cNvCxnSpPr>
            <a:stCxn id="30" idx="2"/>
            <a:endCxn id="48" idx="0"/>
          </p:cNvCxnSpPr>
          <p:nvPr/>
        </p:nvCxnSpPr>
        <p:spPr>
          <a:xfrm>
            <a:off x="8620947" y="5031840"/>
            <a:ext cx="4364" cy="19707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>
            <a:stCxn id="32" idx="2"/>
            <a:endCxn id="47" idx="0"/>
          </p:cNvCxnSpPr>
          <p:nvPr/>
        </p:nvCxnSpPr>
        <p:spPr>
          <a:xfrm>
            <a:off x="6545582" y="5017897"/>
            <a:ext cx="5441" cy="21729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/>
          <p:nvPr/>
        </p:nvCxnSpPr>
        <p:spPr>
          <a:xfrm>
            <a:off x="4725487" y="5013541"/>
            <a:ext cx="5441" cy="21729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4" name="Straight Arrow Connector 83"/>
          <p:cNvCxnSpPr>
            <a:stCxn id="46" idx="1"/>
            <a:endCxn id="44" idx="3"/>
          </p:cNvCxnSpPr>
          <p:nvPr/>
        </p:nvCxnSpPr>
        <p:spPr>
          <a:xfrm flipH="1">
            <a:off x="3657590" y="5706962"/>
            <a:ext cx="259071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6" name="Straight Arrow Connector 85"/>
          <p:cNvCxnSpPr>
            <a:stCxn id="44" idx="1"/>
            <a:endCxn id="39" idx="3"/>
          </p:cNvCxnSpPr>
          <p:nvPr/>
        </p:nvCxnSpPr>
        <p:spPr>
          <a:xfrm flipH="1">
            <a:off x="1817914" y="5706962"/>
            <a:ext cx="259071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7" name="Curved Left Arrow 86"/>
          <p:cNvSpPr/>
          <p:nvPr/>
        </p:nvSpPr>
        <p:spPr>
          <a:xfrm>
            <a:off x="11273255" y="1541418"/>
            <a:ext cx="744034" cy="3393745"/>
          </a:xfrm>
          <a:prstGeom prst="curvedLeftArrow">
            <a:avLst>
              <a:gd name="adj1" fmla="val 25000"/>
              <a:gd name="adj2" fmla="val 59915"/>
              <a:gd name="adj3" fmla="val 25000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92" name="Straight Connector 91"/>
          <p:cNvCxnSpPr>
            <a:stCxn id="34" idx="1"/>
          </p:cNvCxnSpPr>
          <p:nvPr/>
        </p:nvCxnSpPr>
        <p:spPr>
          <a:xfrm>
            <a:off x="9875519" y="4747726"/>
            <a:ext cx="0" cy="166462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5" name="Straight Arrow Connector 94"/>
          <p:cNvCxnSpPr/>
          <p:nvPr/>
        </p:nvCxnSpPr>
        <p:spPr>
          <a:xfrm>
            <a:off x="9867899" y="6405254"/>
            <a:ext cx="209009" cy="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0" name="Straight Arrow Connector 99"/>
          <p:cNvCxnSpPr/>
          <p:nvPr/>
        </p:nvCxnSpPr>
        <p:spPr>
          <a:xfrm>
            <a:off x="9875519" y="5574674"/>
            <a:ext cx="209009" cy="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6" name="Rectangle 105"/>
          <p:cNvSpPr/>
          <p:nvPr/>
        </p:nvSpPr>
        <p:spPr>
          <a:xfrm>
            <a:off x="8100061" y="1336574"/>
            <a:ext cx="1367248" cy="54034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Tender</a:t>
            </a:r>
          </a:p>
          <a:p>
            <a:pPr algn="ctr"/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Prepara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Lansa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Dok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Konkunsu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07" name="Rectangle 106"/>
          <p:cNvSpPr/>
          <p:nvPr/>
        </p:nvSpPr>
        <p:spPr>
          <a:xfrm>
            <a:off x="9888583" y="1375763"/>
            <a:ext cx="1208860" cy="54034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Estabelesementu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Kontratu</a:t>
            </a:r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8" name="Rectangle 107"/>
          <p:cNvSpPr/>
          <p:nvPr/>
        </p:nvSpPr>
        <p:spPr>
          <a:xfrm>
            <a:off x="198119" y="1328278"/>
            <a:ext cx="1486990" cy="54034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Identifika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nesesidade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kada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diresaun</a:t>
            </a:r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9" name="Rectangle 108"/>
          <p:cNvSpPr/>
          <p:nvPr/>
        </p:nvSpPr>
        <p:spPr>
          <a:xfrm>
            <a:off x="1918063" y="1341341"/>
            <a:ext cx="1504404" cy="54034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Budget </a:t>
            </a:r>
          </a:p>
          <a:p>
            <a:pPr algn="ctr"/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Investimento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orsamentu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10" name="Rectangle 109"/>
          <p:cNvSpPr/>
          <p:nvPr/>
        </p:nvSpPr>
        <p:spPr>
          <a:xfrm>
            <a:off x="3657590" y="1341341"/>
            <a:ext cx="1717771" cy="54034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Especifika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Rekerementu</a:t>
            </a:r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Preparasaun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dok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Komprovativus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1" name="Rectangle 110"/>
          <p:cNvSpPr/>
          <p:nvPr/>
        </p:nvSpPr>
        <p:spPr>
          <a:xfrm>
            <a:off x="5773783" y="1336574"/>
            <a:ext cx="1774375" cy="54034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Komit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 </a:t>
            </a:r>
            <a:r>
              <a:rPr lang="en-US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Aprova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 no CPV</a:t>
            </a:r>
          </a:p>
          <a:p>
            <a:pPr algn="ctr"/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husi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Diresaun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Finansas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738848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187325"/>
            <a:ext cx="7912100" cy="1031875"/>
          </a:xfrm>
        </p:spPr>
        <p:txBody>
          <a:bodyPr>
            <a:normAutofit/>
          </a:bodyPr>
          <a:lstStyle/>
          <a:p>
            <a:pPr algn="ctr"/>
            <a:r>
              <a:rPr lang="en-US" sz="24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SIKLUS PROSESU APROVIZIONAMENTU </a:t>
            </a:r>
            <a:br>
              <a:rPr lang="en-US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KAPITAL DEZENVOLVIMENTU</a:t>
            </a:r>
            <a:endParaRPr lang="en-US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7200" y="1676400"/>
            <a:ext cx="1536700" cy="5969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Preparasaun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BoQ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 </a:t>
            </a:r>
            <a:r>
              <a:rPr lang="en-US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Dezeñu</a:t>
            </a:r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92350" y="1676400"/>
            <a:ext cx="1333500" cy="5842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Budget</a:t>
            </a:r>
          </a:p>
        </p:txBody>
      </p:sp>
      <p:sp>
        <p:nvSpPr>
          <p:cNvPr id="6" name="Rectangle 5"/>
          <p:cNvSpPr/>
          <p:nvPr/>
        </p:nvSpPr>
        <p:spPr>
          <a:xfrm>
            <a:off x="3937000" y="1689100"/>
            <a:ext cx="1981200" cy="5842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Pre-</a:t>
            </a:r>
            <a:r>
              <a:rPr lang="en-US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Kualifikasaun</a:t>
            </a:r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Empreza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kualifikadu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ou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B)</a:t>
            </a:r>
          </a:p>
        </p:txBody>
      </p:sp>
      <p:sp>
        <p:nvSpPr>
          <p:cNvPr id="7" name="Rectangle 6"/>
          <p:cNvSpPr/>
          <p:nvPr/>
        </p:nvSpPr>
        <p:spPr>
          <a:xfrm>
            <a:off x="6172200" y="1676400"/>
            <a:ext cx="1536700" cy="5842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Analise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en-US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avaliasaun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Kandidatura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Relatorio</a:t>
            </a:r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988300" y="1676400"/>
            <a:ext cx="1536700" cy="5842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Konkursu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Publikun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Municipal</a:t>
            </a:r>
          </a:p>
        </p:txBody>
      </p:sp>
      <p:sp>
        <p:nvSpPr>
          <p:cNvPr id="9" name="Rectangle 8"/>
          <p:cNvSpPr/>
          <p:nvPr/>
        </p:nvSpPr>
        <p:spPr>
          <a:xfrm>
            <a:off x="10058400" y="1676400"/>
            <a:ext cx="1695450" cy="5842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Estabelesementu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Kontratu</a:t>
            </a:r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57200" y="2603500"/>
            <a:ext cx="1536700" cy="5842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Responsavel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husi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PDIM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324101" y="2705100"/>
            <a:ext cx="1403350" cy="3937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Aprova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husi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PAM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006850" y="2603500"/>
            <a:ext cx="1809750" cy="5842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Dok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Anexu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1º ate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Anexu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9º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84900" y="2628900"/>
            <a:ext cx="1536700" cy="5842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Aprova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husi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Tekniku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Diretor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SMA, PDIM no PAM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969250" y="2603500"/>
            <a:ext cx="1536700" cy="5842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Dok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Anexu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10º ate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Anexu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26º 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108450" y="3937000"/>
            <a:ext cx="1809750" cy="6985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Sistema Free Balance Management Contract</a:t>
            </a:r>
          </a:p>
        </p:txBody>
      </p:sp>
      <p:sp>
        <p:nvSpPr>
          <p:cNvPr id="17" name="Right Arrow 16"/>
          <p:cNvSpPr/>
          <p:nvPr/>
        </p:nvSpPr>
        <p:spPr>
          <a:xfrm>
            <a:off x="2006600" y="1905000"/>
            <a:ext cx="273050" cy="241300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/>
          <p:cNvSpPr/>
          <p:nvPr/>
        </p:nvSpPr>
        <p:spPr>
          <a:xfrm>
            <a:off x="3638550" y="1892300"/>
            <a:ext cx="285750" cy="241300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Arrow 18"/>
          <p:cNvSpPr/>
          <p:nvPr/>
        </p:nvSpPr>
        <p:spPr>
          <a:xfrm>
            <a:off x="5930900" y="1892300"/>
            <a:ext cx="241300" cy="241300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Arrow 19"/>
          <p:cNvSpPr/>
          <p:nvPr/>
        </p:nvSpPr>
        <p:spPr>
          <a:xfrm>
            <a:off x="7727950" y="1892300"/>
            <a:ext cx="254000" cy="241300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Arrow 20"/>
          <p:cNvSpPr/>
          <p:nvPr/>
        </p:nvSpPr>
        <p:spPr>
          <a:xfrm>
            <a:off x="9525000" y="1892300"/>
            <a:ext cx="533400" cy="241300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Arrow Connector 22"/>
          <p:cNvCxnSpPr>
            <a:stCxn id="4" idx="2"/>
            <a:endCxn id="10" idx="0"/>
          </p:cNvCxnSpPr>
          <p:nvPr/>
        </p:nvCxnSpPr>
        <p:spPr>
          <a:xfrm>
            <a:off x="1225550" y="2273300"/>
            <a:ext cx="0" cy="3302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Left Brace 23"/>
          <p:cNvSpPr/>
          <p:nvPr/>
        </p:nvSpPr>
        <p:spPr>
          <a:xfrm>
            <a:off x="3841750" y="2603500"/>
            <a:ext cx="127000" cy="584200"/>
          </a:xfrm>
          <a:prstGeom prst="lef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Left Brace 24"/>
          <p:cNvSpPr/>
          <p:nvPr/>
        </p:nvSpPr>
        <p:spPr>
          <a:xfrm>
            <a:off x="7842250" y="2590800"/>
            <a:ext cx="88901" cy="622300"/>
          </a:xfrm>
          <a:prstGeom prst="lef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6184900" y="3937000"/>
            <a:ext cx="1536700" cy="6985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Inspesaun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 </a:t>
            </a:r>
            <a:r>
              <a:rPr lang="en-US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Monitoriza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Projetu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(PDIM)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007351" y="3975100"/>
            <a:ext cx="1536700" cy="6985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Sistema Free Balance </a:t>
            </a:r>
          </a:p>
          <a:p>
            <a:pPr algn="ctr"/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Purchase Orders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0109200" y="3975100"/>
            <a:ext cx="1644650" cy="6985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Prosesu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Aprovizionamentu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Scan </a:t>
            </a:r>
            <a:r>
              <a:rPr lang="en-US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Dokumentus</a:t>
            </a:r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57200" y="4978400"/>
            <a:ext cx="1549400" cy="8001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Aprova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PRT no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Envia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DF,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kria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EV no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Pagamentu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TPO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292350" y="4978400"/>
            <a:ext cx="1612900" cy="8001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Aprova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 Request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Diresaun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Finansas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atu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kria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IT,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Bazeia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Invoice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191000" y="4978400"/>
            <a:ext cx="1651000" cy="8001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>
              <a:buFontTx/>
              <a:buChar char="-"/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Management Contract</a:t>
            </a:r>
          </a:p>
          <a:p>
            <a:pPr marL="171450" indent="-171450">
              <a:buFontTx/>
              <a:buChar char="-"/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Line Item Drop</a:t>
            </a:r>
          </a:p>
          <a:p>
            <a:pPr marL="171450" indent="-171450">
              <a:buFontTx/>
              <a:buChar char="-"/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Inspection</a:t>
            </a:r>
          </a:p>
          <a:p>
            <a:pPr marL="171450" indent="-171450">
              <a:buFontTx/>
              <a:buChar char="-"/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Normal Payment</a:t>
            </a:r>
          </a:p>
        </p:txBody>
      </p:sp>
      <p:sp>
        <p:nvSpPr>
          <p:cNvPr id="32" name="Left Arrow 31"/>
          <p:cNvSpPr/>
          <p:nvPr/>
        </p:nvSpPr>
        <p:spPr>
          <a:xfrm>
            <a:off x="3914775" y="5346700"/>
            <a:ext cx="266700" cy="203200"/>
          </a:xfrm>
          <a:prstGeom prst="lef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Left Arrow 32"/>
          <p:cNvSpPr/>
          <p:nvPr/>
        </p:nvSpPr>
        <p:spPr>
          <a:xfrm>
            <a:off x="2012950" y="5346700"/>
            <a:ext cx="266700" cy="203200"/>
          </a:xfrm>
          <a:prstGeom prst="lef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Arrow Connector 34"/>
          <p:cNvCxnSpPr>
            <a:stCxn id="15" idx="2"/>
            <a:endCxn id="31" idx="0"/>
          </p:cNvCxnSpPr>
          <p:nvPr/>
        </p:nvCxnSpPr>
        <p:spPr>
          <a:xfrm>
            <a:off x="5013325" y="4635500"/>
            <a:ext cx="3175" cy="3429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6" name="Left Arrow 35"/>
          <p:cNvSpPr/>
          <p:nvPr/>
        </p:nvSpPr>
        <p:spPr>
          <a:xfrm>
            <a:off x="5930900" y="4229100"/>
            <a:ext cx="254000" cy="177800"/>
          </a:xfrm>
          <a:prstGeom prst="lef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Left Arrow 36"/>
          <p:cNvSpPr/>
          <p:nvPr/>
        </p:nvSpPr>
        <p:spPr>
          <a:xfrm>
            <a:off x="7734300" y="4254500"/>
            <a:ext cx="260350" cy="177800"/>
          </a:xfrm>
          <a:prstGeom prst="lef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Left Arrow 37"/>
          <p:cNvSpPr/>
          <p:nvPr/>
        </p:nvSpPr>
        <p:spPr>
          <a:xfrm>
            <a:off x="9563100" y="4229100"/>
            <a:ext cx="533400" cy="177800"/>
          </a:xfrm>
          <a:prstGeom prst="lef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Down Arrow 39"/>
          <p:cNvSpPr/>
          <p:nvPr/>
        </p:nvSpPr>
        <p:spPr>
          <a:xfrm>
            <a:off x="10795000" y="2286000"/>
            <a:ext cx="228600" cy="1663700"/>
          </a:xfrm>
          <a:prstGeom prst="down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7899400" y="4978400"/>
            <a:ext cx="1752600" cy="1143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>
              <a:buFontTx/>
              <a:buChar char="-"/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Procurement Process</a:t>
            </a:r>
          </a:p>
          <a:p>
            <a:pPr marL="171450" indent="-171450">
              <a:buFontTx/>
              <a:buChar char="-"/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Procurement Document</a:t>
            </a:r>
          </a:p>
          <a:p>
            <a:pPr marL="171450" indent="-171450">
              <a:buFontTx/>
              <a:buChar char="-"/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Resister Responses</a:t>
            </a:r>
          </a:p>
          <a:p>
            <a:pPr marL="171450" indent="-171450">
              <a:buFontTx/>
              <a:buChar char="-"/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Bid Evaluation</a:t>
            </a:r>
          </a:p>
          <a:p>
            <a:pPr marL="171450" indent="-171450">
              <a:buFontTx/>
              <a:buChar char="-"/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Bid Vendor Evaluation</a:t>
            </a:r>
          </a:p>
          <a:p>
            <a:pPr marL="171450" indent="-171450">
              <a:buFontTx/>
              <a:buChar char="-"/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Purchase Orders</a:t>
            </a:r>
          </a:p>
        </p:txBody>
      </p:sp>
      <p:sp>
        <p:nvSpPr>
          <p:cNvPr id="42" name="Rectangle 41"/>
          <p:cNvSpPr/>
          <p:nvPr/>
        </p:nvSpPr>
        <p:spPr>
          <a:xfrm>
            <a:off x="10109200" y="4978400"/>
            <a:ext cx="1651000" cy="1143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PDIM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Dok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Tenderizasaun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Kontratu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Relat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Avaliasaun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(Scoring)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Sertidaun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Devidas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cxnSp>
        <p:nvCxnSpPr>
          <p:cNvPr id="44" name="Straight Arrow Connector 43"/>
          <p:cNvCxnSpPr>
            <a:stCxn id="27" idx="2"/>
            <a:endCxn id="41" idx="0"/>
          </p:cNvCxnSpPr>
          <p:nvPr/>
        </p:nvCxnSpPr>
        <p:spPr>
          <a:xfrm flipH="1">
            <a:off x="8775700" y="4673600"/>
            <a:ext cx="1" cy="3048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28" idx="2"/>
            <a:endCxn id="42" idx="0"/>
          </p:cNvCxnSpPr>
          <p:nvPr/>
        </p:nvCxnSpPr>
        <p:spPr>
          <a:xfrm>
            <a:off x="10931525" y="4673600"/>
            <a:ext cx="3175" cy="3048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09510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99300"/>
            <a:ext cx="10515600" cy="942975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ETAPAS DE PROCEDIMENTO DE APROVISIONAMENTO</a:t>
            </a: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DL, No. 22/2022, 11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Maiu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60400" y="1828800"/>
            <a:ext cx="2463800" cy="609600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Tuir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Atigo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34º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Concurso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 39º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procedimento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Valor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igual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ou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superior a $100.000</a:t>
            </a:r>
          </a:p>
        </p:txBody>
      </p:sp>
      <p:sp>
        <p:nvSpPr>
          <p:cNvPr id="5" name="Rectangle 4"/>
          <p:cNvSpPr/>
          <p:nvPr/>
        </p:nvSpPr>
        <p:spPr>
          <a:xfrm>
            <a:off x="8890000" y="1828800"/>
            <a:ext cx="2463800" cy="609600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Tuir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Atigo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36º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Solicitação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Cotações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 41º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procedimento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Valor inferior a $ 10.000</a:t>
            </a:r>
          </a:p>
        </p:txBody>
      </p:sp>
      <p:sp>
        <p:nvSpPr>
          <p:cNvPr id="6" name="Rectangle 5"/>
          <p:cNvSpPr/>
          <p:nvPr/>
        </p:nvSpPr>
        <p:spPr>
          <a:xfrm>
            <a:off x="4864100" y="1828800"/>
            <a:ext cx="2463800" cy="609600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Tuir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Atigo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35º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Solisitação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Cotações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 39º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procedimento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inferior a $100.000</a:t>
            </a:r>
          </a:p>
        </p:txBody>
      </p:sp>
      <p:sp>
        <p:nvSpPr>
          <p:cNvPr id="7" name="Rectangle 6"/>
          <p:cNvSpPr/>
          <p:nvPr/>
        </p:nvSpPr>
        <p:spPr>
          <a:xfrm>
            <a:off x="977900" y="2530475"/>
            <a:ext cx="1638300" cy="6096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Abertura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en-US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Concurso</a:t>
            </a:r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77900" y="3337560"/>
            <a:ext cx="1638300" cy="4546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Conferência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Prévia</a:t>
            </a:r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77900" y="3990340"/>
            <a:ext cx="1638300" cy="5207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Aprezentação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das </a:t>
            </a:r>
            <a:r>
              <a:rPr lang="en-US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Propostas</a:t>
            </a:r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77900" y="4724400"/>
            <a:ext cx="1638300" cy="6858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Análise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Avalição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das </a:t>
            </a:r>
            <a:r>
              <a:rPr lang="en-US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Propostas</a:t>
            </a:r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77900" y="5618480"/>
            <a:ext cx="1638300" cy="533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Ajudicação</a:t>
            </a:r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660400" y="1418046"/>
            <a:ext cx="1955800" cy="436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14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Concurso</a:t>
            </a:r>
            <a:r>
              <a:rPr lang="en-US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(Art. 72º</a:t>
            </a:r>
            <a:r>
              <a:rPr lang="en-US" sz="1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8737599" y="1391920"/>
            <a:ext cx="2075543" cy="5035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14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Solicitações</a:t>
            </a:r>
            <a:r>
              <a:rPr lang="en-US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(Art. 87º)</a:t>
            </a: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4718049" y="1391920"/>
            <a:ext cx="2045607" cy="5035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14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Solicitações</a:t>
            </a:r>
            <a:r>
              <a:rPr lang="en-US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(Art. 87º)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276850" y="2540000"/>
            <a:ext cx="1638300" cy="6096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Envio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Convite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aos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Convidados</a:t>
            </a:r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276850" y="5021580"/>
            <a:ext cx="1638300" cy="6096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Ajudicação</a:t>
            </a:r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276850" y="3365500"/>
            <a:ext cx="1638300" cy="6096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Apresentação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das </a:t>
            </a:r>
            <a:r>
              <a:rPr lang="en-US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Propostas</a:t>
            </a:r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276850" y="4188460"/>
            <a:ext cx="1638300" cy="6096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Análise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Avalição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das </a:t>
            </a:r>
            <a:r>
              <a:rPr lang="en-US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Propostas</a:t>
            </a:r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Down Arrow 21"/>
          <p:cNvSpPr/>
          <p:nvPr/>
        </p:nvSpPr>
        <p:spPr>
          <a:xfrm>
            <a:off x="1785620" y="5417820"/>
            <a:ext cx="81280" cy="17526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Down Arrow 22"/>
          <p:cNvSpPr/>
          <p:nvPr/>
        </p:nvSpPr>
        <p:spPr>
          <a:xfrm>
            <a:off x="6098540" y="3157220"/>
            <a:ext cx="81280" cy="18796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Down Arrow 23"/>
          <p:cNvSpPr/>
          <p:nvPr/>
        </p:nvSpPr>
        <p:spPr>
          <a:xfrm>
            <a:off x="6098540" y="3980815"/>
            <a:ext cx="81280" cy="18796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Down Arrow 24"/>
          <p:cNvSpPr/>
          <p:nvPr/>
        </p:nvSpPr>
        <p:spPr>
          <a:xfrm>
            <a:off x="6090920" y="4798060"/>
            <a:ext cx="88900" cy="21336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Down Arrow 25"/>
          <p:cNvSpPr/>
          <p:nvPr/>
        </p:nvSpPr>
        <p:spPr>
          <a:xfrm>
            <a:off x="1800860" y="4526280"/>
            <a:ext cx="81280" cy="17526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Down Arrow 26"/>
          <p:cNvSpPr/>
          <p:nvPr/>
        </p:nvSpPr>
        <p:spPr>
          <a:xfrm>
            <a:off x="1816100" y="3802380"/>
            <a:ext cx="81280" cy="17526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Down Arrow 27"/>
          <p:cNvSpPr/>
          <p:nvPr/>
        </p:nvSpPr>
        <p:spPr>
          <a:xfrm>
            <a:off x="1823720" y="3147060"/>
            <a:ext cx="81280" cy="17526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9302750" y="2540000"/>
            <a:ext cx="1638300" cy="6096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Envio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Convite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aos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Convidados</a:t>
            </a:r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9302750" y="3455670"/>
            <a:ext cx="1638300" cy="6096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Apresentação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das </a:t>
            </a:r>
            <a:r>
              <a:rPr lang="en-US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Propostas</a:t>
            </a:r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Down Arrow 30"/>
          <p:cNvSpPr/>
          <p:nvPr/>
        </p:nvSpPr>
        <p:spPr>
          <a:xfrm>
            <a:off x="10121899" y="3158489"/>
            <a:ext cx="88901" cy="271146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9302750" y="4354830"/>
            <a:ext cx="1638300" cy="6096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Ajudicação</a:t>
            </a:r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Down Arrow 33"/>
          <p:cNvSpPr/>
          <p:nvPr/>
        </p:nvSpPr>
        <p:spPr>
          <a:xfrm>
            <a:off x="10121899" y="4072889"/>
            <a:ext cx="88901" cy="271146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7465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5557</TotalTime>
  <Words>2652</Words>
  <Application>Microsoft Office PowerPoint</Application>
  <PresentationFormat>Widescreen</PresentationFormat>
  <Paragraphs>833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7" baseType="lpstr">
      <vt:lpstr>Arial</vt:lpstr>
      <vt:lpstr>Arial Narrow</vt:lpstr>
      <vt:lpstr>Calibri</vt:lpstr>
      <vt:lpstr>Calibri Light</vt:lpstr>
      <vt:lpstr>Monotype Corsiva</vt:lpstr>
      <vt:lpstr>Times New Roman</vt:lpstr>
      <vt:lpstr>Tw Cen MT</vt:lpstr>
      <vt:lpstr>Wingdings</vt:lpstr>
      <vt:lpstr>Wingdings 3</vt:lpstr>
      <vt:lpstr>Office Theme</vt:lpstr>
      <vt:lpstr> SERVISU MUNISIPÁL APROVIZIONAMENTO                                                             Manatuto,  15 de Outubro de 2025</vt:lpstr>
      <vt:lpstr>Total Alokasaun 2025 </vt:lpstr>
      <vt:lpstr>LISTA IMPLEMENTASAUN PROJECTU 2025</vt:lpstr>
      <vt:lpstr>KONTINUASAUN</vt:lpstr>
      <vt:lpstr>KAPITAL DESENVOLVIMENTU</vt:lpstr>
      <vt:lpstr>TENDERIZASAUN</vt:lpstr>
      <vt:lpstr>Kontinua</vt:lpstr>
      <vt:lpstr>PowerPoint Presentation</vt:lpstr>
      <vt:lpstr>TYPO PROSEDIMENTO APROVIZIONAMENTO DL.22/2022 de 11 de Maiu artigo 33 </vt:lpstr>
      <vt:lpstr>NATUREZA  / SISTEMA PAGAMENTU</vt:lpstr>
      <vt:lpstr>PAGAMENTO BA BEN’S E SERVIÇO</vt:lpstr>
      <vt:lpstr>kontinua</vt:lpstr>
      <vt:lpstr>PAGAMENTO BA CAPITAL DESENVOLVIMENTO LIU HUSI REAPROPRIASAUN</vt:lpstr>
      <vt:lpstr>PAGAMENTO BA CAPITAL DESENVOLVIMENTO 2025</vt:lpstr>
      <vt:lpstr>SIKLUS PROSESU FREE BALANCE  1. BEN’S E SERVISU E CAPITAL MENOR </vt:lpstr>
      <vt:lpstr>SIKLUS PROSESU APROVIZIONAMENTU   2. KAPITAL DEZENVOLVIMENTU</vt:lpstr>
      <vt:lpstr>ETAPAS DE PROCEDIMENTO DE APROVISIONAMENTO DL, No. 22/2022, 11 Maiu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SIKLUS APROVIZIONAMENTO</dc:title>
  <dc:creator>Lenovo</dc:creator>
  <cp:lastModifiedBy>rdtl 215</cp:lastModifiedBy>
  <cp:revision>492</cp:revision>
  <cp:lastPrinted>2025-10-14T21:20:06Z</cp:lastPrinted>
  <dcterms:created xsi:type="dcterms:W3CDTF">2024-02-13T22:44:04Z</dcterms:created>
  <dcterms:modified xsi:type="dcterms:W3CDTF">2025-10-17T02:16:40Z</dcterms:modified>
</cp:coreProperties>
</file>